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56" r:id="rId2"/>
  </p:sldMasterIdLst>
  <p:notesMasterIdLst>
    <p:notesMasterId r:id="rId66"/>
  </p:notesMasterIdLst>
  <p:sldIdLst>
    <p:sldId id="256" r:id="rId3"/>
    <p:sldId id="257" r:id="rId4"/>
    <p:sldId id="258" r:id="rId5"/>
    <p:sldId id="259" r:id="rId6"/>
    <p:sldId id="282" r:id="rId7"/>
    <p:sldId id="283" r:id="rId8"/>
    <p:sldId id="284" r:id="rId9"/>
    <p:sldId id="260" r:id="rId10"/>
    <p:sldId id="285" r:id="rId11"/>
    <p:sldId id="286" r:id="rId12"/>
    <p:sldId id="287" r:id="rId13"/>
    <p:sldId id="261" r:id="rId14"/>
    <p:sldId id="288" r:id="rId15"/>
    <p:sldId id="289" r:id="rId16"/>
    <p:sldId id="290" r:id="rId17"/>
    <p:sldId id="291" r:id="rId18"/>
    <p:sldId id="292" r:id="rId19"/>
    <p:sldId id="262" r:id="rId20"/>
    <p:sldId id="263" r:id="rId21"/>
    <p:sldId id="264" r:id="rId22"/>
    <p:sldId id="293" r:id="rId23"/>
    <p:sldId id="294" r:id="rId24"/>
    <p:sldId id="295" r:id="rId25"/>
    <p:sldId id="296" r:id="rId26"/>
    <p:sldId id="297" r:id="rId27"/>
    <p:sldId id="265" r:id="rId28"/>
    <p:sldId id="298" r:id="rId29"/>
    <p:sldId id="299" r:id="rId30"/>
    <p:sldId id="266" r:id="rId31"/>
    <p:sldId id="267" r:id="rId32"/>
    <p:sldId id="300" r:id="rId33"/>
    <p:sldId id="301" r:id="rId34"/>
    <p:sldId id="302" r:id="rId35"/>
    <p:sldId id="268" r:id="rId36"/>
    <p:sldId id="303" r:id="rId37"/>
    <p:sldId id="269" r:id="rId38"/>
    <p:sldId id="304" r:id="rId39"/>
    <p:sldId id="270" r:id="rId40"/>
    <p:sldId id="271" r:id="rId41"/>
    <p:sldId id="272" r:id="rId42"/>
    <p:sldId id="273" r:id="rId43"/>
    <p:sldId id="274" r:id="rId44"/>
    <p:sldId id="305" r:id="rId45"/>
    <p:sldId id="275" r:id="rId46"/>
    <p:sldId id="306" r:id="rId47"/>
    <p:sldId id="276" r:id="rId48"/>
    <p:sldId id="307" r:id="rId49"/>
    <p:sldId id="308" r:id="rId50"/>
    <p:sldId id="309" r:id="rId51"/>
    <p:sldId id="310" r:id="rId52"/>
    <p:sldId id="311" r:id="rId53"/>
    <p:sldId id="277" r:id="rId54"/>
    <p:sldId id="312" r:id="rId55"/>
    <p:sldId id="278" r:id="rId56"/>
    <p:sldId id="313" r:id="rId57"/>
    <p:sldId id="314" r:id="rId58"/>
    <p:sldId id="315" r:id="rId59"/>
    <p:sldId id="316" r:id="rId60"/>
    <p:sldId id="317" r:id="rId61"/>
    <p:sldId id="318" r:id="rId62"/>
    <p:sldId id="279" r:id="rId63"/>
    <p:sldId id="280" r:id="rId64"/>
    <p:sldId id="281" r:id="rId6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Red Hat Display"/>
      <p:regular r:id="rId71"/>
      <p:bold r:id="rId72"/>
      <p:italic r:id="rId73"/>
      <p:boldItalic r:id="rId7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5" roundtripDataSignature="AMtx7mgVyLgkWymad/4H9dwJsPU23BJU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80A86E-E204-4BDB-9781-3E75D1C9C7D2}">
  <a:tblStyle styleId="{1580A86E-E204-4BDB-9781-3E75D1C9C7D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FCEC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CECE7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font" Target="fonts/font2.fntdata"/><Relationship Id="rId76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notesMaster" Target="notesMasters/notesMaster1.xml"/><Relationship Id="rId74" Type="http://schemas.openxmlformats.org/officeDocument/2006/relationships/font" Target="fonts/font8.fntdata"/><Relationship Id="rId79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7.fntdata"/><Relationship Id="rId78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font" Target="fonts/font3.fntdata"/><Relationship Id="rId77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1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4.fntdata"/><Relationship Id="rId75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IEEE-488" TargetMode="External"/><Relationship Id="rId3" Type="http://schemas.openxmlformats.org/officeDocument/2006/relationships/hyperlink" Target="https://pt.wikipedia.org/wiki/Industry_Standard_Architecture" TargetMode="External"/><Relationship Id="rId7" Type="http://schemas.openxmlformats.org/officeDocument/2006/relationships/hyperlink" Target="https://pt.wikipedia.org/wiki/Front_side_bus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iki/Peripheral_Component_Interconnect" TargetMode="External"/><Relationship Id="rId5" Type="http://schemas.openxmlformats.org/officeDocument/2006/relationships/hyperlink" Target="https://pt.wikipedia.org/wiki/SCSI" TargetMode="External"/><Relationship Id="rId4" Type="http://schemas.openxmlformats.org/officeDocument/2006/relationships/hyperlink" Target="https://pt.wikipedia.org/wiki/ATA" TargetMode="External"/></Relationships>
</file>

<file path=ppt/notesSlides/_rels/notes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19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20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21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22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23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24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25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26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27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Perif%C3%A9rico" TargetMode="External"/><Relationship Id="rId13" Type="http://schemas.openxmlformats.org/officeDocument/2006/relationships/hyperlink" Target="https://pt.wikipedia.org/wiki/Peripheral_Component_Interconnect" TargetMode="External"/><Relationship Id="rId18" Type="http://schemas.openxmlformats.org/officeDocument/2006/relationships/hyperlink" Target="https://pt.wikipedia.org/wiki/PCI_Express" TargetMode="External"/><Relationship Id="rId3" Type="http://schemas.openxmlformats.org/officeDocument/2006/relationships/hyperlink" Target="https://pt.wikipedia.org/wiki/C%C3%B3digo_Morse" TargetMode="External"/><Relationship Id="rId7" Type="http://schemas.openxmlformats.org/officeDocument/2006/relationships/hyperlink" Target="https://pt.wikipedia.org/wiki/Universal_Serial_Bus" TargetMode="External"/><Relationship Id="rId12" Type="http://schemas.openxmlformats.org/officeDocument/2006/relationships/hyperlink" Target="https://pt.wikipedia.org/w/index.php?title=InfiniBand&amp;action=edit&amp;redlink=1" TargetMode="External"/><Relationship Id="rId17" Type="http://schemas.openxmlformats.org/officeDocument/2006/relationships/hyperlink" Target="https://pt.wikipedia.org/wiki/Serial_ATA" TargetMode="External"/><Relationship Id="rId2" Type="http://schemas.openxmlformats.org/officeDocument/2006/relationships/slide" Target="../slides/slide28.xml"/><Relationship Id="rId16" Type="http://schemas.openxmlformats.org/officeDocument/2006/relationships/hyperlink" Target="https://pt.wikipedia.org/wiki/Serial_Attached_SCSI" TargetMode="External"/><Relationship Id="rId20" Type="http://schemas.openxmlformats.org/officeDocument/2006/relationships/hyperlink" Target="https://pt.wikipedia.org/wiki/Fibra_%C3%B3tica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pt.wikipedia.org/w/index.php?title=RS-485&amp;action=edit&amp;redlink=1" TargetMode="External"/><Relationship Id="rId11" Type="http://schemas.openxmlformats.org/officeDocument/2006/relationships/hyperlink" Target="https://pt.wikipedia.org/wiki/Fibre_Channel" TargetMode="External"/><Relationship Id="rId5" Type="http://schemas.openxmlformats.org/officeDocument/2006/relationships/hyperlink" Target="https://pt.wikipedia.org/wiki/Interface_serial" TargetMode="External"/><Relationship Id="rId15" Type="http://schemas.openxmlformats.org/officeDocument/2006/relationships/hyperlink" Target="https://pt.wikipedia.org/w/index.php?title=DMX512&amp;action=edit&amp;redlink=1" TargetMode="External"/><Relationship Id="rId10" Type="http://schemas.openxmlformats.org/officeDocument/2006/relationships/hyperlink" Target="https://pt.wikipedia.org/wiki/Ethernet" TargetMode="External"/><Relationship Id="rId19" Type="http://schemas.openxmlformats.org/officeDocument/2006/relationships/hyperlink" Target="https://pt.wikipedia.org/w/index.php?title=Synchronous_Optical_Networking&amp;action=edit&amp;redlink=1" TargetMode="External"/><Relationship Id="rId4" Type="http://schemas.openxmlformats.org/officeDocument/2006/relationships/hyperlink" Target="https://pt.wikipedia.org/wiki/RS-232" TargetMode="External"/><Relationship Id="rId9" Type="http://schemas.openxmlformats.org/officeDocument/2006/relationships/hyperlink" Target="https://pt.wikipedia.org/wiki/FireWire" TargetMode="External"/><Relationship Id="rId14" Type="http://schemas.openxmlformats.org/officeDocument/2006/relationships/hyperlink" Target="https://pt.wikipedia.org/wiki/MIDI" TargetMode="Externa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19657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3342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11707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14602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50379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17871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95747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GPIB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Front side bus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IEEE-488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Bom boa noite gente, hoje vamos focar mais na parte prática.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Como na semana passada a gente não conseguiu montar aos projetos, a gente vai dedicar aqui praticamente toda aula para montar os projetinhos e tirar dúvidas e explicar como eles funcionam, então primeiro a gente vai voltar lá na aula 4 né, e eu queria que vocês montassem para essa aula o semáforo com um botão né vamos entender lá que tá funcionando o que ele tá fazendo.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Tá em seguida tá a gente vai montar o projetinho 6 tá bom que é o é a sequência de leds controlada por um potenciômetro eu vou explicar para vocês o que acontece. Por fim, a gente vai monta os projetos 7, 8 e 9, mas se não der tempo, vamos pelo menos montar o projeto 7 e 8 e o 9 fica para casa.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Vamos pegar os kits. 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27510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3987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14800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043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6648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86137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Morse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RS-232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(baixa velocidade, implementado em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portas seriais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200"/>
              <a:buFont typeface="Arial"/>
              <a:buChar char="•"/>
            </a:pP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RS-422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RS-485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Serial Bus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moderada, para a conexão de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periféricos de computador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FireWire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Ethernet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Fibre Channel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alta, para conhectar computadores a dispositivos de armazenamento em massa)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InfiniBand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(velocidade muito alta, comparado em escopo com o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MIDI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instrumentos musicais)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DMX512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(controle de iluminação teatral)</a:t>
            </a:r>
            <a:endParaRPr/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Attached SCSI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Serial ATA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3366CC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Express</a:t>
            </a:r>
            <a:endParaRPr b="0" i="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76200" algn="l" rtl="0">
              <a:spcBef>
                <a:spcPts val="0"/>
              </a:spcBef>
              <a:spcAft>
                <a:spcPts val="0"/>
              </a:spcAft>
              <a:buClr>
                <a:srgbClr val="DD3333"/>
              </a:buClr>
              <a:buSzPts val="1200"/>
              <a:buFont typeface="Arial"/>
              <a:buChar char="•"/>
            </a:pP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SONET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e </a:t>
            </a:r>
            <a:r>
              <a:rPr lang="pt-BR" b="0" i="0" u="sng" strike="noStrike">
                <a:solidFill>
                  <a:srgbClr val="DD3333"/>
                </a:solidFill>
                <a:latin typeface="Arial"/>
                <a:ea typeface="Arial"/>
                <a:cs typeface="Arial"/>
                <a:sym typeface="Arial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SDH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(telecomunicação de alta velocidade sobre </a:t>
            </a:r>
            <a:r>
              <a:rPr lang="pt-BR" b="0" i="0" u="sng" strike="noStrike">
                <a:solidFill>
                  <a:srgbClr val="3366CC"/>
                </a:solidFill>
                <a:latin typeface="Arial"/>
                <a:ea typeface="Arial"/>
                <a:cs typeface="Arial"/>
                <a:sym typeface="Arial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fibra ótica</a:t>
            </a:r>
            <a:r>
              <a:rPr lang="pt-BR" b="0" i="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17479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Full-duplex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Indica que o dispositivo pode transmitir e receber dados ao mesmo tempo.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Half-duplex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 dispositivo que comunica dessa forma pode enviar ou receber mas não executa essas funções simultaneamente.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Simplex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Se trata de dispositivos que sua comunicação é unidirecional, ou seja, apenas efetua o envio ou recebimento.</a:t>
            </a:r>
            <a:endParaRPr/>
          </a:p>
        </p:txBody>
      </p:sp>
      <p:sp>
        <p:nvSpPr>
          <p:cNvPr id="280" name="Google Shape;280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Full-duplex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Indica que o dispositivo pode transmitir e receber dados ao mesmo tempo.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Half-duplex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 dispositivo que comunica dessa forma pode enviar ou receber mas não executa essas funções simultaneamente.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Simplex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Se trata de dispositivos que sua comunicação é unidirecional, ou seja, apenas efetua o envio ou recebimento.</a:t>
            </a:r>
            <a:endParaRPr/>
          </a:p>
        </p:txBody>
      </p:sp>
      <p:sp>
        <p:nvSpPr>
          <p:cNvPr id="291" name="Google Shape;291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Full-duplex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Indica que o dispositivo pode transmitir e receber dados ao mesmo tempo.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Half-duplex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 dispositivo que comunica dessa forma pode enviar ou receber mas não executa essas funções simultaneamente.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Simplex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Se trata de dispositivos que sua comunicação é unidirecional, ou seja, apenas efetua o envio ou recebimento.</a:t>
            </a:r>
            <a:endParaRPr/>
          </a:p>
        </p:txBody>
      </p:sp>
      <p:sp>
        <p:nvSpPr>
          <p:cNvPr id="291" name="Google Shape;291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91908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Full-duplex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Indica que o dispositivo pode transmitir e receber dados ao mesmo tempo.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Half-duplex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 dispositivo que comunica dessa forma pode enviar ou receber mas não executa essas funções simultaneamente.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Simplex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Se trata de dispositivos que sua comunicação é unidirecional, ou seja, apenas efetua o envio ou recebimento.</a:t>
            </a:r>
            <a:endParaRPr/>
          </a:p>
        </p:txBody>
      </p:sp>
      <p:sp>
        <p:nvSpPr>
          <p:cNvPr id="291" name="Google Shape;291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055428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Full-duplex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Indica que o dispositivo pode transmitir e receber dados ao mesmo tempo.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Half-duplex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 dispositivo que comunica dessa forma pode enviar ou receber mas não executa essas funções simultaneamente.</a:t>
            </a:r>
            <a:endParaRPr/>
          </a:p>
          <a:p>
            <a:pPr marL="0" lvl="0" indent="-7620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Calibri"/>
              <a:buAutoNum type="arabicPeriod"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Simplex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0" i="0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Se trata de dispositivos que sua comunicação é unidirecional, ou seja, apenas efetua o envio ou recebimento.</a:t>
            </a:r>
            <a:endParaRPr/>
          </a:p>
        </p:txBody>
      </p:sp>
      <p:sp>
        <p:nvSpPr>
          <p:cNvPr id="291" name="Google Shape;291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95545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96048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4861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0" name="Google Shape;36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" name="Google Shape;3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1" name="Google Shape;39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2" name="Google Shape;41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42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140659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1" name="Google Shape;461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44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1" name="Google Shape;461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206648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7" name="Google Shape;48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46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7" name="Google Shape;48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287123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7" name="Google Shape;48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051595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7" name="Google Shape;48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8432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074363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7" name="Google Shape;48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386077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7" name="Google Shape;48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8773490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9" name="Google Shape;509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52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9" name="Google Shape;509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214142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54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297495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393838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592798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0767822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0268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600511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60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620737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8" name="Google Shape;578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62</a:t>
            </a:fld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0040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2286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+ Black">
  <p:cSld name="Logo + Black">
    <p:bg>
      <p:bgPr>
        <a:solidFill>
          <a:schemeClr val="dk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2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2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7" name="Google Shape;67;p32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2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3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4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34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5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5"/>
          <p:cNvSpPr txBox="1">
            <a:spLocks noGrp="1"/>
          </p:cNvSpPr>
          <p:nvPr>
            <p:ph type="body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35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5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6"/>
          <p:cNvSpPr txBox="1"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6"/>
          <p:cNvSpPr txBox="1"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8" name="Google Shape;88;p36"/>
          <p:cNvSpPr txBox="1">
            <a:spLocks noGrp="1"/>
          </p:cNvSpPr>
          <p:nvPr>
            <p:ph type="body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36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0" name="Google Shape;90;p36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36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6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7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7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7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8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8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9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9"/>
          <p:cNvSpPr txBox="1">
            <a:spLocks noGrp="1"/>
          </p:cNvSpPr>
          <p:nvPr>
            <p:ph type="body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03" name="Google Shape;103;p39"/>
          <p:cNvSpPr txBox="1">
            <a:spLocks noGrp="1"/>
          </p:cNvSpPr>
          <p:nvPr>
            <p:ph type="body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39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9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0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>
            <a:spLocks noGrp="1"/>
          </p:cNvSpPr>
          <p:nvPr>
            <p:ph type="pic" idx="2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40"/>
          <p:cNvSpPr txBox="1">
            <a:spLocks noGrp="1"/>
          </p:cNvSpPr>
          <p:nvPr>
            <p:ph type="body" idx="1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0" name="Google Shape;110;p40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40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1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41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41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41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3"/>
          <p:cNvSpPr txBox="1">
            <a:spLocks noGrp="1"/>
          </p:cNvSpPr>
          <p:nvPr>
            <p:ph type="ctrTitle"/>
          </p:nvPr>
        </p:nvSpPr>
        <p:spPr>
          <a:xfrm>
            <a:off x="685800" y="2125981"/>
            <a:ext cx="77724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43"/>
          <p:cNvSpPr txBox="1">
            <a:spLocks noGrp="1"/>
          </p:cNvSpPr>
          <p:nvPr>
            <p:ph type="subTitle" idx="1"/>
          </p:nvPr>
        </p:nvSpPr>
        <p:spPr>
          <a:xfrm>
            <a:off x="1371600" y="3840481"/>
            <a:ext cx="64008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43"/>
          <p:cNvSpPr txBox="1">
            <a:spLocks noGrp="1"/>
          </p:cNvSpPr>
          <p:nvPr>
            <p:ph type="ftr" idx="11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43"/>
          <p:cNvSpPr txBox="1">
            <a:spLocks noGrp="1"/>
          </p:cNvSpPr>
          <p:nvPr>
            <p:ph type="dt" idx="10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43"/>
          <p:cNvSpPr txBox="1">
            <a:spLocks noGrp="1"/>
          </p:cNvSpPr>
          <p:nvPr>
            <p:ph type="sldNum" idx="12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2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42"/>
          <p:cNvSpPr txBox="1">
            <a:spLocks noGrp="1"/>
          </p:cNvSpPr>
          <p:nvPr>
            <p:ph type="body" idx="1"/>
          </p:nvPr>
        </p:nvSpPr>
        <p:spPr>
          <a:xfrm rot="5400000">
            <a:off x="604044" y="389731"/>
            <a:ext cx="5811838" cy="576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42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42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4"/>
          <p:cNvSpPr txBox="1">
            <a:spLocks noGrp="1"/>
          </p:cNvSpPr>
          <p:nvPr>
            <p:ph type="title"/>
          </p:nvPr>
        </p:nvSpPr>
        <p:spPr>
          <a:xfrm>
            <a:off x="1597025" y="56108"/>
            <a:ext cx="5949950" cy="1820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44"/>
          <p:cNvSpPr txBox="1">
            <a:spLocks noGrp="1"/>
          </p:cNvSpPr>
          <p:nvPr>
            <p:ph type="body" idx="1"/>
          </p:nvPr>
        </p:nvSpPr>
        <p:spPr>
          <a:xfrm>
            <a:off x="956888" y="1834008"/>
            <a:ext cx="7230222" cy="3691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44"/>
          <p:cNvSpPr txBox="1">
            <a:spLocks noGrp="1"/>
          </p:cNvSpPr>
          <p:nvPr>
            <p:ph type="ftr" idx="11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44"/>
          <p:cNvSpPr txBox="1">
            <a:spLocks noGrp="1"/>
          </p:cNvSpPr>
          <p:nvPr>
            <p:ph type="dt" idx="10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44"/>
          <p:cNvSpPr txBox="1">
            <a:spLocks noGrp="1"/>
          </p:cNvSpPr>
          <p:nvPr>
            <p:ph type="sldNum" idx="12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5"/>
          <p:cNvSpPr/>
          <p:nvPr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5143500" extrusionOk="0">
                <a:moveTo>
                  <a:pt x="0" y="0"/>
                </a:moveTo>
                <a:lnTo>
                  <a:pt x="9143999" y="0"/>
                </a:lnTo>
                <a:lnTo>
                  <a:pt x="9143999" y="5143499"/>
                </a:lnTo>
                <a:lnTo>
                  <a:pt x="0" y="51434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5"/>
          <p:cNvSpPr txBox="1">
            <a:spLocks noGrp="1"/>
          </p:cNvSpPr>
          <p:nvPr>
            <p:ph type="title"/>
          </p:nvPr>
        </p:nvSpPr>
        <p:spPr>
          <a:xfrm>
            <a:off x="1597025" y="56108"/>
            <a:ext cx="5949950" cy="1820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45"/>
          <p:cNvSpPr txBox="1">
            <a:spLocks noGrp="1"/>
          </p:cNvSpPr>
          <p:nvPr>
            <p:ph type="body" idx="1"/>
          </p:nvPr>
        </p:nvSpPr>
        <p:spPr>
          <a:xfrm>
            <a:off x="493476" y="1800417"/>
            <a:ext cx="3801745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5"/>
          <p:cNvSpPr txBox="1">
            <a:spLocks noGrp="1"/>
          </p:cNvSpPr>
          <p:nvPr>
            <p:ph type="body" idx="2"/>
          </p:nvPr>
        </p:nvSpPr>
        <p:spPr>
          <a:xfrm>
            <a:off x="4608275" y="1800417"/>
            <a:ext cx="4022725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5"/>
          <p:cNvSpPr txBox="1">
            <a:spLocks noGrp="1"/>
          </p:cNvSpPr>
          <p:nvPr>
            <p:ph type="ftr" idx="11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45"/>
          <p:cNvSpPr txBox="1">
            <a:spLocks noGrp="1"/>
          </p:cNvSpPr>
          <p:nvPr>
            <p:ph type="dt" idx="10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45"/>
          <p:cNvSpPr txBox="1">
            <a:spLocks noGrp="1"/>
          </p:cNvSpPr>
          <p:nvPr>
            <p:ph type="sldNum" idx="12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6"/>
          <p:cNvSpPr txBox="1">
            <a:spLocks noGrp="1"/>
          </p:cNvSpPr>
          <p:nvPr>
            <p:ph type="title"/>
          </p:nvPr>
        </p:nvSpPr>
        <p:spPr>
          <a:xfrm>
            <a:off x="1597025" y="56108"/>
            <a:ext cx="5949950" cy="1820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46"/>
          <p:cNvSpPr txBox="1">
            <a:spLocks noGrp="1"/>
          </p:cNvSpPr>
          <p:nvPr>
            <p:ph type="ftr" idx="11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46"/>
          <p:cNvSpPr txBox="1">
            <a:spLocks noGrp="1"/>
          </p:cNvSpPr>
          <p:nvPr>
            <p:ph type="dt" idx="10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46"/>
          <p:cNvSpPr txBox="1">
            <a:spLocks noGrp="1"/>
          </p:cNvSpPr>
          <p:nvPr>
            <p:ph type="sldNum" idx="12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7"/>
          <p:cNvSpPr txBox="1">
            <a:spLocks noGrp="1"/>
          </p:cNvSpPr>
          <p:nvPr>
            <p:ph type="ftr" idx="11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47"/>
          <p:cNvSpPr txBox="1">
            <a:spLocks noGrp="1"/>
          </p:cNvSpPr>
          <p:nvPr>
            <p:ph type="dt" idx="10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47"/>
          <p:cNvSpPr txBox="1">
            <a:spLocks noGrp="1"/>
          </p:cNvSpPr>
          <p:nvPr>
            <p:ph type="sldNum" idx="12"/>
          </p:nvPr>
        </p:nvSpPr>
        <p:spPr>
          <a:xfrm>
            <a:off x="6583680" y="6377941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8"/>
          <p:cNvSpPr txBox="1"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4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48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48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48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0"/>
          <p:cNvSpPr txBox="1">
            <a:spLocks noGrp="1"/>
          </p:cNvSpPr>
          <p:nvPr>
            <p:ph type="ftr" idx="11"/>
          </p:nvPr>
        </p:nvSpPr>
        <p:spPr>
          <a:xfrm>
            <a:off x="3108960" y="6377941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dt" idx="10"/>
          </p:nvPr>
        </p:nvSpPr>
        <p:spPr>
          <a:xfrm>
            <a:off x="457200" y="6377941"/>
            <a:ext cx="210312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006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abeçalho da Seção">
  <p:cSld name="1_Cabeçalho da Seção"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1975644"/>
            <a:ext cx="9143999" cy="2906713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31"/>
          <p:cNvSpPr txBox="1">
            <a:spLocks noGrp="1"/>
          </p:cNvSpPr>
          <p:nvPr>
            <p:ph type="title"/>
          </p:nvPr>
        </p:nvSpPr>
        <p:spPr>
          <a:xfrm>
            <a:off x="628650" y="2073528"/>
            <a:ext cx="8387603" cy="1234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3000"/>
              <a:buFont typeface="Arial"/>
              <a:buNone/>
              <a:defRPr sz="300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2" name="Google Shape;62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0070" y="2039438"/>
            <a:ext cx="149369" cy="259293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1"/>
          <p:cNvSpPr txBox="1"/>
          <p:nvPr/>
        </p:nvSpPr>
        <p:spPr>
          <a:xfrm>
            <a:off x="628649" y="3357951"/>
            <a:ext cx="8024534" cy="1234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400"/>
              <a:buFont typeface="Arial"/>
              <a:buNone/>
            </a:pPr>
            <a:r>
              <a:rPr lang="pt-BR" sz="1400" b="1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Todos direitos reservados. Reprodução ou divulgação total ou parcial deste documento é expressamente proibido sem o consentimento formal, por escrito, do Professor (autor).</a:t>
            </a:r>
            <a:endParaRPr sz="2800" b="1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7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2"/>
            <a:ext cx="9144000" cy="686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7"/>
          <p:cNvPicPr preferRelativeResize="0"/>
          <p:nvPr/>
        </p:nvPicPr>
        <p:blipFill rotWithShape="1">
          <a:blip r:embed="rId10">
            <a:alphaModFix/>
          </a:blip>
          <a:srcRect l="-10475" t="-31201" b="-62954"/>
          <a:stretch/>
        </p:blipFill>
        <p:spPr>
          <a:xfrm>
            <a:off x="8382001" y="279400"/>
            <a:ext cx="533399" cy="30479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9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2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29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29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3" name="Google Shape;53;p29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829017" y="329329"/>
            <a:ext cx="997107" cy="272893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9"/>
          <p:cNvSpPr/>
          <p:nvPr/>
        </p:nvSpPr>
        <p:spPr>
          <a:xfrm>
            <a:off x="8354334" y="6165304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9"/>
          <p:cNvSpPr/>
          <p:nvPr/>
        </p:nvSpPr>
        <p:spPr>
          <a:xfrm>
            <a:off x="0" y="6525344"/>
            <a:ext cx="2445026" cy="327285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jp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0.png"/><Relationship Id="rId4" Type="http://schemas.openxmlformats.org/officeDocument/2006/relationships/hyperlink" Target="https://www.tinkercad.com/things/0QkQHgViUBj?sharecode=OxShUCCLhINGTOJYgpFseCOPD48RTDwWKgBX-1Mf6jg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76200" y="837363"/>
            <a:ext cx="9135541" cy="5138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69542" y="2997941"/>
            <a:ext cx="3204916" cy="862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grpSp>
        <p:nvGrpSpPr>
          <p:cNvPr id="175" name="Google Shape;175;p5"/>
          <p:cNvGrpSpPr/>
          <p:nvPr/>
        </p:nvGrpSpPr>
        <p:grpSpPr>
          <a:xfrm>
            <a:off x="4716016" y="858773"/>
            <a:ext cx="4248472" cy="1512168"/>
            <a:chOff x="638714" y="1308295"/>
            <a:chExt cx="10971395" cy="1901011"/>
          </a:xfrm>
        </p:grpSpPr>
        <p:sp>
          <p:nvSpPr>
            <p:cNvPr id="176" name="Google Shape;176;p5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Processo de troca de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informações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,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dados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e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recursos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entre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dois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ou mais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computadores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através de meios de transmissão, como cabos, redes sem fio ou a internet.</a:t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" name="Google Shape;178;p5"/>
          <p:cNvGrpSpPr/>
          <p:nvPr/>
        </p:nvGrpSpPr>
        <p:grpSpPr>
          <a:xfrm>
            <a:off x="4716016" y="2719951"/>
            <a:ext cx="4248472" cy="1512168"/>
            <a:chOff x="638714" y="1308295"/>
            <a:chExt cx="10971395" cy="1901011"/>
          </a:xfrm>
        </p:grpSpPr>
        <p:sp>
          <p:nvSpPr>
            <p:cNvPr id="179" name="Google Shape;179;p5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Envolve a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transferência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de dados em formato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binário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, que é a representação digital dos dados, utilizando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protocolos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e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padrões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de comunicação bem estabelecidos.</a:t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4" name="Google Shape;184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" y="1347350"/>
            <a:ext cx="4257369" cy="42573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8871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grpSp>
        <p:nvGrpSpPr>
          <p:cNvPr id="175" name="Google Shape;175;p5"/>
          <p:cNvGrpSpPr/>
          <p:nvPr/>
        </p:nvGrpSpPr>
        <p:grpSpPr>
          <a:xfrm>
            <a:off x="4716016" y="858773"/>
            <a:ext cx="4248472" cy="1512168"/>
            <a:chOff x="638714" y="1308295"/>
            <a:chExt cx="10971395" cy="1901011"/>
          </a:xfrm>
        </p:grpSpPr>
        <p:sp>
          <p:nvSpPr>
            <p:cNvPr id="176" name="Google Shape;176;p5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Processo de troca de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informações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,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dados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e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recursos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entre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dois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ou mais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computadores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através de meios de transmissão, como cabos, redes sem fio ou a internet.</a:t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" name="Google Shape;178;p5"/>
          <p:cNvGrpSpPr/>
          <p:nvPr/>
        </p:nvGrpSpPr>
        <p:grpSpPr>
          <a:xfrm>
            <a:off x="4716016" y="2719951"/>
            <a:ext cx="4248472" cy="1512168"/>
            <a:chOff x="638714" y="1308295"/>
            <a:chExt cx="10971395" cy="1901011"/>
          </a:xfrm>
        </p:grpSpPr>
        <p:sp>
          <p:nvSpPr>
            <p:cNvPr id="179" name="Google Shape;179;p5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Envolve a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transferência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de dados em formato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binário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, que é a representação digital dos dados, utilizando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protocolos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e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padrões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de comunicação bem estabelecidos.</a:t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5"/>
          <p:cNvGrpSpPr/>
          <p:nvPr/>
        </p:nvGrpSpPr>
        <p:grpSpPr>
          <a:xfrm>
            <a:off x="4716016" y="4581128"/>
            <a:ext cx="4248472" cy="1512168"/>
            <a:chOff x="638714" y="1308295"/>
            <a:chExt cx="10971395" cy="1901011"/>
          </a:xfrm>
        </p:grpSpPr>
        <p:sp>
          <p:nvSpPr>
            <p:cNvPr id="182" name="Google Shape;182;p5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Os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protocolos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definem as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regras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e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formatos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padronizados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para que os computadores possa se entender mutuamente.</a:t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4" name="Google Shape;184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" y="1347350"/>
            <a:ext cx="4257369" cy="42573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051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grpSp>
        <p:nvGrpSpPr>
          <p:cNvPr id="191" name="Google Shape;191;p6"/>
          <p:cNvGrpSpPr/>
          <p:nvPr/>
        </p:nvGrpSpPr>
        <p:grpSpPr>
          <a:xfrm>
            <a:off x="323528" y="908720"/>
            <a:ext cx="8228546" cy="1296144"/>
            <a:chOff x="638714" y="1308295"/>
            <a:chExt cx="10971395" cy="1901011"/>
          </a:xfrm>
        </p:grpSpPr>
        <p:sp>
          <p:nvSpPr>
            <p:cNvPr id="192" name="Google Shape;192;p6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0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Os principais elementos envolvidos na comunicação entre computadores são: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" name="Google Shape;195;p6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6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6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6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6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6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6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6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6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6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grpSp>
        <p:nvGrpSpPr>
          <p:cNvPr id="191" name="Google Shape;191;p6"/>
          <p:cNvGrpSpPr/>
          <p:nvPr/>
        </p:nvGrpSpPr>
        <p:grpSpPr>
          <a:xfrm>
            <a:off x="323528" y="908720"/>
            <a:ext cx="8228546" cy="1296144"/>
            <a:chOff x="638714" y="1308295"/>
            <a:chExt cx="10971395" cy="1901011"/>
          </a:xfrm>
        </p:grpSpPr>
        <p:sp>
          <p:nvSpPr>
            <p:cNvPr id="192" name="Google Shape;192;p6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0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Os principais elementos envolvidos na comunicação entre computadores são: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6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EMISSOR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computador ou dispositivo que envia os dados.</a:t>
            </a:r>
            <a:endParaRPr sz="1200"/>
          </a:p>
        </p:txBody>
      </p:sp>
      <p:sp>
        <p:nvSpPr>
          <p:cNvPr id="195" name="Google Shape;195;p6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6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6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6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6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6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6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6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6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6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763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grpSp>
        <p:nvGrpSpPr>
          <p:cNvPr id="191" name="Google Shape;191;p6"/>
          <p:cNvGrpSpPr/>
          <p:nvPr/>
        </p:nvGrpSpPr>
        <p:grpSpPr>
          <a:xfrm>
            <a:off x="323528" y="908720"/>
            <a:ext cx="8228546" cy="1296144"/>
            <a:chOff x="638714" y="1308295"/>
            <a:chExt cx="10971395" cy="1901011"/>
          </a:xfrm>
        </p:grpSpPr>
        <p:sp>
          <p:nvSpPr>
            <p:cNvPr id="192" name="Google Shape;192;p6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0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Os principais elementos envolvidos na comunicação entre computadores são: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6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EMISSOR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computador ou dispositivo que envia os dados.</a:t>
            </a:r>
            <a:endParaRPr sz="1200"/>
          </a:p>
        </p:txBody>
      </p:sp>
      <p:sp>
        <p:nvSpPr>
          <p:cNvPr id="195" name="Google Shape;195;p6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6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6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6"/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RECEPTOR</a:t>
            </a:r>
            <a:endParaRPr sz="12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computador ou dispositivo que recebe os dados enviados pelo emissor.</a:t>
            </a:r>
            <a:endParaRPr sz="1200" dirty="0"/>
          </a:p>
        </p:txBody>
      </p:sp>
      <p:sp>
        <p:nvSpPr>
          <p:cNvPr id="200" name="Google Shape;200;p6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6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6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6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6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6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6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264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grpSp>
        <p:nvGrpSpPr>
          <p:cNvPr id="191" name="Google Shape;191;p6"/>
          <p:cNvGrpSpPr/>
          <p:nvPr/>
        </p:nvGrpSpPr>
        <p:grpSpPr>
          <a:xfrm>
            <a:off x="323528" y="908720"/>
            <a:ext cx="8228546" cy="1296144"/>
            <a:chOff x="638714" y="1308295"/>
            <a:chExt cx="10971395" cy="1901011"/>
          </a:xfrm>
        </p:grpSpPr>
        <p:sp>
          <p:nvSpPr>
            <p:cNvPr id="192" name="Google Shape;192;p6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0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Os principais elementos envolvidos na comunicação entre computadores são: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6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EMISSOR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computador ou dispositivo que envia os dados.</a:t>
            </a:r>
            <a:endParaRPr sz="1200"/>
          </a:p>
        </p:txBody>
      </p:sp>
      <p:sp>
        <p:nvSpPr>
          <p:cNvPr id="195" name="Google Shape;195;p6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6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6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6"/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RECEPTOR</a:t>
            </a:r>
            <a:endParaRPr sz="12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computador ou dispositivo que recebe os dados enviados pelo emissor.</a:t>
            </a:r>
            <a:endParaRPr sz="1200" dirty="0"/>
          </a:p>
        </p:txBody>
      </p:sp>
      <p:sp>
        <p:nvSpPr>
          <p:cNvPr id="199" name="Google Shape;199;p6"/>
          <p:cNvSpPr/>
          <p:nvPr/>
        </p:nvSpPr>
        <p:spPr>
          <a:xfrm>
            <a:off x="3713307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MEIO DE TRANSMISSÃO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canal físico ou lógico que possibilita a troca de dados entre os computadores, como cabos, fibras ópticas, ondas de rádio ou luz.</a:t>
            </a:r>
            <a:endParaRPr sz="1200"/>
          </a:p>
        </p:txBody>
      </p:sp>
      <p:sp>
        <p:nvSpPr>
          <p:cNvPr id="200" name="Google Shape;200;p6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6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6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6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6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6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6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223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grpSp>
        <p:nvGrpSpPr>
          <p:cNvPr id="191" name="Google Shape;191;p6"/>
          <p:cNvGrpSpPr/>
          <p:nvPr/>
        </p:nvGrpSpPr>
        <p:grpSpPr>
          <a:xfrm>
            <a:off x="323528" y="908720"/>
            <a:ext cx="8228546" cy="1296144"/>
            <a:chOff x="638714" y="1308295"/>
            <a:chExt cx="10971395" cy="1901011"/>
          </a:xfrm>
        </p:grpSpPr>
        <p:sp>
          <p:nvSpPr>
            <p:cNvPr id="192" name="Google Shape;192;p6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0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Os principais elementos envolvidos na comunicação entre computadores são: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6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EMISSOR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computador ou dispositivo que envia os dados.</a:t>
            </a:r>
            <a:endParaRPr sz="1200"/>
          </a:p>
        </p:txBody>
      </p:sp>
      <p:sp>
        <p:nvSpPr>
          <p:cNvPr id="195" name="Google Shape;195;p6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6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6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6"/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RECEPTOR</a:t>
            </a:r>
            <a:endParaRPr sz="12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computador ou dispositivo que recebe os dados enviados pelo emissor.</a:t>
            </a:r>
            <a:endParaRPr sz="1200" dirty="0"/>
          </a:p>
        </p:txBody>
      </p:sp>
      <p:sp>
        <p:nvSpPr>
          <p:cNvPr id="199" name="Google Shape;199;p6"/>
          <p:cNvSpPr/>
          <p:nvPr/>
        </p:nvSpPr>
        <p:spPr>
          <a:xfrm>
            <a:off x="3713307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MEIO DE TRANSMISSÃO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canal físico ou lógico que possibilita a troca de dados entre os computadores, como cabos, fibras ópticas, ondas de rádio ou luz.</a:t>
            </a:r>
            <a:endParaRPr sz="1200"/>
          </a:p>
        </p:txBody>
      </p:sp>
      <p:sp>
        <p:nvSpPr>
          <p:cNvPr id="200" name="Google Shape;200;p6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6"/>
          <p:cNvSpPr/>
          <p:nvPr/>
        </p:nvSpPr>
        <p:spPr>
          <a:xfrm>
            <a:off x="5325212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ED265B"/>
                </a:solidFill>
                <a:latin typeface="Arial"/>
                <a:ea typeface="Arial"/>
                <a:cs typeface="Arial"/>
                <a:sym typeface="Arial"/>
              </a:rPr>
              <a:t>PROTOCOLOS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Conjunto de regras e convenções que definem como os dados serão formatados, enviados, recebidos e interpretados.</a:t>
            </a:r>
            <a:endParaRPr sz="1200"/>
          </a:p>
        </p:txBody>
      </p:sp>
      <p:sp>
        <p:nvSpPr>
          <p:cNvPr id="202" name="Google Shape;202;p6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6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6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6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6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6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191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grpSp>
        <p:nvGrpSpPr>
          <p:cNvPr id="191" name="Google Shape;191;p6"/>
          <p:cNvGrpSpPr/>
          <p:nvPr/>
        </p:nvGrpSpPr>
        <p:grpSpPr>
          <a:xfrm>
            <a:off x="323528" y="908720"/>
            <a:ext cx="8228546" cy="1296144"/>
            <a:chOff x="638714" y="1308295"/>
            <a:chExt cx="10971395" cy="1901011"/>
          </a:xfrm>
        </p:grpSpPr>
        <p:sp>
          <p:nvSpPr>
            <p:cNvPr id="192" name="Google Shape;192;p6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0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Os principais elementos envolvidos na comunicação entre computadores são: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6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EMISSOR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computador ou dispositivo que envia os dados.</a:t>
            </a:r>
            <a:endParaRPr sz="1200"/>
          </a:p>
        </p:txBody>
      </p:sp>
      <p:sp>
        <p:nvSpPr>
          <p:cNvPr id="195" name="Google Shape;195;p6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6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6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6"/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RECEPTOR</a:t>
            </a:r>
            <a:endParaRPr sz="12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computador ou dispositivo que recebe os dados enviados pelo emissor.</a:t>
            </a:r>
            <a:endParaRPr sz="1200" dirty="0"/>
          </a:p>
        </p:txBody>
      </p:sp>
      <p:sp>
        <p:nvSpPr>
          <p:cNvPr id="199" name="Google Shape;199;p6"/>
          <p:cNvSpPr/>
          <p:nvPr/>
        </p:nvSpPr>
        <p:spPr>
          <a:xfrm>
            <a:off x="3713307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MEIO DE TRANSMISSÃO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canal físico ou lógico que possibilita a troca de dados entre os computadores, como cabos, fibras ópticas, ondas de rádio ou luz.</a:t>
            </a:r>
            <a:endParaRPr sz="1200"/>
          </a:p>
        </p:txBody>
      </p:sp>
      <p:sp>
        <p:nvSpPr>
          <p:cNvPr id="200" name="Google Shape;200;p6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6"/>
          <p:cNvSpPr/>
          <p:nvPr/>
        </p:nvSpPr>
        <p:spPr>
          <a:xfrm>
            <a:off x="5325212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ED265B"/>
                </a:solidFill>
                <a:latin typeface="Arial"/>
                <a:ea typeface="Arial"/>
                <a:cs typeface="Arial"/>
                <a:sym typeface="Arial"/>
              </a:rPr>
              <a:t>PROTOCOLOS</a:t>
            </a:r>
            <a:endParaRPr sz="12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Conjunto de regras e convenções que definem como os dados serão formatados, enviados, recebidos e interpretados.</a:t>
            </a:r>
            <a:endParaRPr sz="1200"/>
          </a:p>
        </p:txBody>
      </p:sp>
      <p:sp>
        <p:nvSpPr>
          <p:cNvPr id="202" name="Google Shape;202;p6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6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6"/>
          <p:cNvSpPr/>
          <p:nvPr/>
        </p:nvSpPr>
        <p:spPr>
          <a:xfrm>
            <a:off x="6937118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>
                <a:solidFill>
                  <a:srgbClr val="7B83EB"/>
                </a:solidFill>
                <a:latin typeface="Arial"/>
                <a:ea typeface="Arial"/>
                <a:cs typeface="Arial"/>
                <a:sym typeface="Arial"/>
              </a:rPr>
              <a:t>ENDEREÇAMENTO</a:t>
            </a:r>
            <a:endParaRPr sz="12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 computador possui um endereço único para identificação e direcionamento dos dados, podendo ser um endereço IP ou Mac </a:t>
            </a:r>
            <a:r>
              <a:rPr lang="pt-BR" sz="1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Address</a:t>
            </a:r>
            <a:r>
              <a:rPr lang="pt-BR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200" dirty="0"/>
          </a:p>
        </p:txBody>
      </p:sp>
      <p:sp>
        <p:nvSpPr>
          <p:cNvPr id="205" name="Google Shape;205;p6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6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6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6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585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7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Paralela</a:t>
            </a:r>
            <a:endParaRPr/>
          </a:p>
        </p:txBody>
      </p:sp>
      <p:pic>
        <p:nvPicPr>
          <p:cNvPr id="215" name="Google Shape;215;p7"/>
          <p:cNvPicPr preferRelativeResize="0"/>
          <p:nvPr/>
        </p:nvPicPr>
        <p:blipFill rotWithShape="1">
          <a:blip r:embed="rId3">
            <a:alphaModFix/>
          </a:blip>
          <a:srcRect b="43912"/>
          <a:stretch/>
        </p:blipFill>
        <p:spPr>
          <a:xfrm>
            <a:off x="35496" y="3212976"/>
            <a:ext cx="6158327" cy="30734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6" name="Google Shape;216;p7"/>
          <p:cNvGrpSpPr/>
          <p:nvPr/>
        </p:nvGrpSpPr>
        <p:grpSpPr>
          <a:xfrm>
            <a:off x="107504" y="908720"/>
            <a:ext cx="6046100" cy="2317080"/>
            <a:chOff x="638714" y="3080501"/>
            <a:chExt cx="6755618" cy="3168353"/>
          </a:xfrm>
        </p:grpSpPr>
        <p:sp>
          <p:nvSpPr>
            <p:cNvPr id="217" name="Google Shape;217;p7"/>
            <p:cNvSpPr/>
            <p:nvPr/>
          </p:nvSpPr>
          <p:spPr>
            <a:xfrm>
              <a:off x="1378423" y="3083255"/>
              <a:ext cx="6015909" cy="316559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Neste tipo de transmissão,  </a:t>
              </a:r>
              <a:r>
                <a:rPr lang="pt-BR" sz="2400" b="1">
                  <a:solidFill>
                    <a:srgbClr val="ED265B"/>
                  </a:solidFill>
                  <a:latin typeface="Arial"/>
                  <a:ea typeface="Arial"/>
                  <a:cs typeface="Arial"/>
                  <a:sym typeface="Arial"/>
                </a:rPr>
                <a:t>todos</a:t>
              </a: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400" b="1">
                  <a:solidFill>
                    <a:srgbClr val="ED265B"/>
                  </a:solidFill>
                  <a:latin typeface="Arial"/>
                  <a:ea typeface="Arial"/>
                  <a:cs typeface="Arial"/>
                  <a:sym typeface="Arial"/>
                </a:rPr>
                <a:t>os</a:t>
              </a: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400" b="1">
                  <a:solidFill>
                    <a:srgbClr val="ED265B"/>
                  </a:solidFill>
                  <a:latin typeface="Arial"/>
                  <a:ea typeface="Arial"/>
                  <a:cs typeface="Arial"/>
                  <a:sym typeface="Arial"/>
                </a:rPr>
                <a:t>bits</a:t>
              </a: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que o dispositivo transmissor é capaz de manipular </a:t>
              </a:r>
              <a:r>
                <a:rPr lang="pt-BR" sz="2400" b="1">
                  <a:solidFill>
                    <a:srgbClr val="ED265B"/>
                  </a:solidFill>
                  <a:latin typeface="Arial"/>
                  <a:ea typeface="Arial"/>
                  <a:cs typeface="Arial"/>
                  <a:sym typeface="Arial"/>
                </a:rPr>
                <a:t>são</a:t>
              </a: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400" b="1">
                  <a:solidFill>
                    <a:srgbClr val="ED265B"/>
                  </a:solidFill>
                  <a:latin typeface="Arial"/>
                  <a:ea typeface="Arial"/>
                  <a:cs typeface="Arial"/>
                  <a:sym typeface="Arial"/>
                </a:rPr>
                <a:t>transmitidos</a:t>
              </a: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400" b="1">
                  <a:solidFill>
                    <a:srgbClr val="ED265B"/>
                  </a:solidFill>
                  <a:latin typeface="Arial"/>
                  <a:ea typeface="Arial"/>
                  <a:cs typeface="Arial"/>
                  <a:sym typeface="Arial"/>
                </a:rPr>
                <a:t>simultaneamente</a:t>
              </a: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ao receptor, através de vias paralelas.</a:t>
              </a:r>
              <a:endParaRPr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9" name="Google Shape;219;p7"/>
          <p:cNvSpPr txBox="1"/>
          <p:nvPr/>
        </p:nvSpPr>
        <p:spPr>
          <a:xfrm>
            <a:off x="35496" y="6228020"/>
            <a:ext cx="6046099" cy="20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https://upload.wikimedia.org/wikipedia/commons/thumb/3/3d/Serial_vs._parallel_transmission.svg/1280px-Serial_vs._parallel_transmission.svg.png</a:t>
            </a:r>
            <a:endParaRPr/>
          </a:p>
        </p:txBody>
      </p:sp>
      <p:pic>
        <p:nvPicPr>
          <p:cNvPr id="220" name="Google Shape;220;p7" descr="Parallel Interface Printer Cabl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71263" y="908720"/>
            <a:ext cx="22860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7" descr="undefin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84168" y="3384376"/>
            <a:ext cx="3328559" cy="2996952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7"/>
          <p:cNvSpPr txBox="1"/>
          <p:nvPr/>
        </p:nvSpPr>
        <p:spPr>
          <a:xfrm>
            <a:off x="6432593" y="6181853"/>
            <a:ext cx="1811816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https://en.wikipedia.org/wiki/Parallel_port#/media/File:Parallel_port_pinouts.svg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8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Serial</a:t>
            </a:r>
            <a:endParaRPr/>
          </a:p>
        </p:txBody>
      </p:sp>
      <p:pic>
        <p:nvPicPr>
          <p:cNvPr id="229" name="Google Shape;229;p8"/>
          <p:cNvPicPr preferRelativeResize="0"/>
          <p:nvPr/>
        </p:nvPicPr>
        <p:blipFill rotWithShape="1">
          <a:blip r:embed="rId3">
            <a:alphaModFix/>
          </a:blip>
          <a:srcRect t="56086"/>
          <a:stretch/>
        </p:blipFill>
        <p:spPr>
          <a:xfrm>
            <a:off x="107504" y="3573016"/>
            <a:ext cx="4905690" cy="19168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" name="Google Shape;230;p8"/>
          <p:cNvGrpSpPr/>
          <p:nvPr/>
        </p:nvGrpSpPr>
        <p:grpSpPr>
          <a:xfrm>
            <a:off x="96764" y="906706"/>
            <a:ext cx="6046100" cy="2317080"/>
            <a:chOff x="638714" y="3080501"/>
            <a:chExt cx="6755618" cy="3168353"/>
          </a:xfrm>
        </p:grpSpPr>
        <p:sp>
          <p:nvSpPr>
            <p:cNvPr id="231" name="Google Shape;231;p8"/>
            <p:cNvSpPr/>
            <p:nvPr/>
          </p:nvSpPr>
          <p:spPr>
            <a:xfrm>
              <a:off x="1378423" y="3083255"/>
              <a:ext cx="6015909" cy="3165599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Este tipo de transmissão é caracterizado por </a:t>
              </a:r>
              <a:r>
                <a:rPr lang="pt-BR" sz="2400" b="1">
                  <a:solidFill>
                    <a:srgbClr val="ED265B"/>
                  </a:solidFill>
                  <a:latin typeface="Arial"/>
                  <a:ea typeface="Arial"/>
                  <a:cs typeface="Arial"/>
                  <a:sym typeface="Arial"/>
                </a:rPr>
                <a:t>enviar</a:t>
              </a: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400" b="1">
                  <a:solidFill>
                    <a:srgbClr val="ED265B"/>
                  </a:solidFill>
                  <a:latin typeface="Arial"/>
                  <a:ea typeface="Arial"/>
                  <a:cs typeface="Arial"/>
                  <a:sym typeface="Arial"/>
                </a:rPr>
                <a:t>um bit por vez</a:t>
              </a:r>
              <a:r>
                <a:rPr lang="pt-BR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, sequencialmente, num canal de comunicação ou barramento.</a:t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p8"/>
          <p:cNvSpPr txBox="1"/>
          <p:nvPr/>
        </p:nvSpPr>
        <p:spPr>
          <a:xfrm>
            <a:off x="107504" y="5489848"/>
            <a:ext cx="485412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https://upload.wikimedia.org/wikipedia/commons/thumb/3/3d/Serial_vs._parallel_transmission.svg/1280px-Serial_vs._parallel_transmission.svg.png</a:t>
            </a:r>
            <a:endParaRPr/>
          </a:p>
        </p:txBody>
      </p:sp>
      <p:pic>
        <p:nvPicPr>
          <p:cNvPr id="234" name="Google Shape;234;p8" descr="StarTech. com Cabo de modem nulo serial DB9 RS232 3 m F/M - Cabo de modem  nulo - DB-9 (M) para DB-9 (F) - 3 m - SCNM9FM Cinza | Amazon.com.b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33876" y="1553780"/>
            <a:ext cx="2699792" cy="167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8" descr="O que é a porta serial RS232 DB9 | Pinagem RS23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15670" y="3573016"/>
            <a:ext cx="2617998" cy="252772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8"/>
          <p:cNvSpPr txBox="1"/>
          <p:nvPr/>
        </p:nvSpPr>
        <p:spPr>
          <a:xfrm>
            <a:off x="6153719" y="5997679"/>
            <a:ext cx="2990281" cy="20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https://www.eltima.com/article/9-pin-serial-port.html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"/>
          <p:cNvSpPr txBox="1"/>
          <p:nvPr/>
        </p:nvSpPr>
        <p:spPr>
          <a:xfrm>
            <a:off x="1597070" y="1525840"/>
            <a:ext cx="5976009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Engenharia de Software</a:t>
            </a:r>
            <a:endParaRPr sz="3497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0" i="0" u="none" strike="noStrike" cap="none">
                <a:solidFill>
                  <a:srgbClr val="91A3AD"/>
                </a:solidFill>
                <a:latin typeface="Arial"/>
                <a:ea typeface="Arial"/>
                <a:cs typeface="Arial"/>
                <a:sym typeface="Arial"/>
              </a:rPr>
              <a:t>EDGE COMPUTING &amp; COMPUTER SYSTEMS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91A3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3471" y="1031740"/>
            <a:ext cx="2044892" cy="2397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61784" y="3429000"/>
            <a:ext cx="2018746" cy="239726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"/>
          <p:cNvSpPr txBox="1"/>
          <p:nvPr/>
        </p:nvSpPr>
        <p:spPr>
          <a:xfrm>
            <a:off x="1683010" y="3105835"/>
            <a:ext cx="577798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0" i="0" u="none" strike="noStrike" cap="none">
                <a:solidFill>
                  <a:srgbClr val="ED265B"/>
                </a:solidFill>
                <a:latin typeface="Arial"/>
                <a:ea typeface="Arial"/>
                <a:cs typeface="Arial"/>
                <a:sym typeface="Arial"/>
              </a:rPr>
              <a:t>02 – Padrões de Comunicação</a:t>
            </a:r>
            <a:endParaRPr sz="3600" b="0" i="0" u="sng" strike="noStrike" cap="none">
              <a:solidFill>
                <a:srgbClr val="ED26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" name="Google Shape;137;p2"/>
          <p:cNvGrpSpPr/>
          <p:nvPr/>
        </p:nvGrpSpPr>
        <p:grpSpPr>
          <a:xfrm>
            <a:off x="179512" y="5949280"/>
            <a:ext cx="5022312" cy="751853"/>
            <a:chOff x="1763688" y="4386590"/>
            <a:chExt cx="5022312" cy="751853"/>
          </a:xfrm>
        </p:grpSpPr>
        <p:sp>
          <p:nvSpPr>
            <p:cNvPr id="138" name="Google Shape;138;p2"/>
            <p:cNvSpPr txBox="1"/>
            <p:nvPr/>
          </p:nvSpPr>
          <p:spPr>
            <a:xfrm>
              <a:off x="2192643" y="4386590"/>
              <a:ext cx="4593357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b="0" i="0" u="none" strike="noStrike" cap="none">
                  <a:solidFill>
                    <a:srgbClr val="91A3AD"/>
                  </a:solidFill>
                  <a:latin typeface="Arial"/>
                  <a:ea typeface="Arial"/>
                  <a:cs typeface="Arial"/>
                  <a:sym typeface="Arial"/>
                </a:rPr>
                <a:t>Prof. Airton Y. C. Toyofuku </a:t>
              </a:r>
              <a:endParaRPr/>
            </a:p>
          </p:txBody>
        </p:sp>
        <p:grpSp>
          <p:nvGrpSpPr>
            <p:cNvPr id="139" name="Google Shape;139;p2"/>
            <p:cNvGrpSpPr/>
            <p:nvPr/>
          </p:nvGrpSpPr>
          <p:grpSpPr>
            <a:xfrm>
              <a:off x="1763688" y="4837124"/>
              <a:ext cx="391001" cy="264085"/>
              <a:chOff x="564675" y="1700625"/>
              <a:chExt cx="465200" cy="314200"/>
            </a:xfrm>
          </p:grpSpPr>
          <p:sp>
            <p:nvSpPr>
              <p:cNvPr id="140" name="Google Shape;140;p2"/>
              <p:cNvSpPr/>
              <p:nvPr/>
            </p:nvSpPr>
            <p:spPr>
              <a:xfrm>
                <a:off x="564675" y="1700625"/>
                <a:ext cx="465200" cy="29250"/>
              </a:xfrm>
              <a:custGeom>
                <a:avLst/>
                <a:gdLst/>
                <a:ahLst/>
                <a:cxnLst/>
                <a:rect l="l" t="t" r="r" b="b"/>
                <a:pathLst>
                  <a:path w="18608" h="1170" fill="none" extrusionOk="0">
                    <a:moveTo>
                      <a:pt x="18608" y="1170"/>
                    </a:moveTo>
                    <a:lnTo>
                      <a:pt x="18608" y="488"/>
                    </a:lnTo>
                    <a:lnTo>
                      <a:pt x="18608" y="488"/>
                    </a:lnTo>
                    <a:lnTo>
                      <a:pt x="18608" y="390"/>
                    </a:lnTo>
                    <a:lnTo>
                      <a:pt x="18559" y="293"/>
                    </a:lnTo>
                    <a:lnTo>
                      <a:pt x="18535" y="220"/>
                    </a:lnTo>
                    <a:lnTo>
                      <a:pt x="18462" y="147"/>
                    </a:lnTo>
                    <a:lnTo>
                      <a:pt x="18389" y="74"/>
                    </a:lnTo>
                    <a:lnTo>
                      <a:pt x="18316" y="49"/>
                    </a:lnTo>
                    <a:lnTo>
                      <a:pt x="18218" y="1"/>
                    </a:lnTo>
                    <a:lnTo>
                      <a:pt x="18121" y="1"/>
                    </a:lnTo>
                    <a:lnTo>
                      <a:pt x="488" y="1"/>
                    </a:lnTo>
                    <a:lnTo>
                      <a:pt x="488" y="1"/>
                    </a:lnTo>
                    <a:lnTo>
                      <a:pt x="390" y="1"/>
                    </a:lnTo>
                    <a:lnTo>
                      <a:pt x="293" y="49"/>
                    </a:lnTo>
                    <a:lnTo>
                      <a:pt x="220" y="74"/>
                    </a:lnTo>
                    <a:lnTo>
                      <a:pt x="147" y="147"/>
                    </a:lnTo>
                    <a:lnTo>
                      <a:pt x="74" y="220"/>
                    </a:lnTo>
                    <a:lnTo>
                      <a:pt x="49" y="293"/>
                    </a:lnTo>
                    <a:lnTo>
                      <a:pt x="1" y="390"/>
                    </a:lnTo>
                    <a:lnTo>
                      <a:pt x="1" y="488"/>
                    </a:lnTo>
                    <a:lnTo>
                      <a:pt x="1" y="1170"/>
                    </a:lnTo>
                  </a:path>
                </a:pathLst>
              </a:custGeom>
              <a:noFill/>
              <a:ln w="12175" cap="rnd" cmpd="sng">
                <a:solidFill>
                  <a:srgbClr val="ED265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564675" y="1732300"/>
                <a:ext cx="465200" cy="272175"/>
              </a:xfrm>
              <a:custGeom>
                <a:avLst/>
                <a:gdLst/>
                <a:ahLst/>
                <a:cxnLst/>
                <a:rect l="l" t="t" r="r" b="b"/>
                <a:pathLst>
                  <a:path w="18608" h="10887" fill="none" extrusionOk="0">
                    <a:moveTo>
                      <a:pt x="13493" y="7209"/>
                    </a:moveTo>
                    <a:lnTo>
                      <a:pt x="18608" y="10887"/>
                    </a:lnTo>
                    <a:lnTo>
                      <a:pt x="18608" y="10887"/>
                    </a:lnTo>
                    <a:lnTo>
                      <a:pt x="18608" y="10814"/>
                    </a:lnTo>
                    <a:lnTo>
                      <a:pt x="18608" y="0"/>
                    </a:lnTo>
                    <a:lnTo>
                      <a:pt x="9450" y="6625"/>
                    </a:lnTo>
                    <a:lnTo>
                      <a:pt x="9450" y="6625"/>
                    </a:lnTo>
                    <a:lnTo>
                      <a:pt x="9377" y="6673"/>
                    </a:lnTo>
                    <a:lnTo>
                      <a:pt x="9304" y="6673"/>
                    </a:lnTo>
                    <a:lnTo>
                      <a:pt x="9304" y="6673"/>
                    </a:lnTo>
                    <a:lnTo>
                      <a:pt x="9231" y="6673"/>
                    </a:lnTo>
                    <a:lnTo>
                      <a:pt x="9158" y="6625"/>
                    </a:lnTo>
                    <a:lnTo>
                      <a:pt x="1" y="0"/>
                    </a:lnTo>
                    <a:lnTo>
                      <a:pt x="1" y="10814"/>
                    </a:lnTo>
                    <a:lnTo>
                      <a:pt x="1" y="10814"/>
                    </a:lnTo>
                    <a:lnTo>
                      <a:pt x="1" y="10887"/>
                    </a:lnTo>
                    <a:lnTo>
                      <a:pt x="5115" y="7209"/>
                    </a:lnTo>
                  </a:path>
                </a:pathLst>
              </a:custGeom>
              <a:noFill/>
              <a:ln w="12175" cap="rnd" cmpd="sng">
                <a:solidFill>
                  <a:srgbClr val="ED265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572600" y="2014200"/>
                <a:ext cx="449375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17975" h="25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8" y="25"/>
                    </a:lnTo>
                    <a:lnTo>
                      <a:pt x="171" y="25"/>
                    </a:lnTo>
                    <a:lnTo>
                      <a:pt x="17804" y="25"/>
                    </a:lnTo>
                    <a:lnTo>
                      <a:pt x="17804" y="25"/>
                    </a:lnTo>
                    <a:lnTo>
                      <a:pt x="17877" y="25"/>
                    </a:lnTo>
                    <a:lnTo>
                      <a:pt x="17974" y="0"/>
                    </a:lnTo>
                  </a:path>
                </a:pathLst>
              </a:custGeom>
              <a:noFill/>
              <a:ln w="12175" cap="rnd" cmpd="sng">
                <a:solidFill>
                  <a:srgbClr val="ED265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3" name="Google Shape;143;p2"/>
            <p:cNvSpPr txBox="1"/>
            <p:nvPr/>
          </p:nvSpPr>
          <p:spPr>
            <a:xfrm>
              <a:off x="2192643" y="4799889"/>
              <a:ext cx="3335601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>
                  <a:solidFill>
                    <a:srgbClr val="91A3AD"/>
                  </a:solidFill>
                  <a:latin typeface="Arial"/>
                  <a:ea typeface="Arial"/>
                  <a:cs typeface="Arial"/>
                  <a:sym typeface="Arial"/>
                </a:rPr>
                <a:t>profairton.toyofuku@fiap.com.br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798999" y="4386979"/>
              <a:ext cx="320378" cy="337776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rgbClr val="ED14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9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43" name="Google Shape;243;p9"/>
          <p:cNvGrpSpPr/>
          <p:nvPr/>
        </p:nvGrpSpPr>
        <p:grpSpPr>
          <a:xfrm>
            <a:off x="323528" y="1412775"/>
            <a:ext cx="8496944" cy="936105"/>
            <a:chOff x="638714" y="3080501"/>
            <a:chExt cx="12272827" cy="3165599"/>
          </a:xfrm>
        </p:grpSpPr>
        <p:sp>
          <p:nvSpPr>
            <p:cNvPr id="244" name="Google Shape;244;p9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Taxa de Comunicação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" name="Google Shape;247;p9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9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9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9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9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9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9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9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9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9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9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43" name="Google Shape;243;p9"/>
          <p:cNvGrpSpPr/>
          <p:nvPr/>
        </p:nvGrpSpPr>
        <p:grpSpPr>
          <a:xfrm>
            <a:off x="323528" y="1412775"/>
            <a:ext cx="8496944" cy="936105"/>
            <a:chOff x="638714" y="3080501"/>
            <a:chExt cx="12272827" cy="3165599"/>
          </a:xfrm>
        </p:grpSpPr>
        <p:sp>
          <p:nvSpPr>
            <p:cNvPr id="244" name="Google Shape;244;p9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Taxa de Comunicação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" name="Google Shape;246;p9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Representa a velocidade da comunicação</a:t>
            </a:r>
            <a:endParaRPr/>
          </a:p>
        </p:txBody>
      </p:sp>
      <p:sp>
        <p:nvSpPr>
          <p:cNvPr id="247" name="Google Shape;247;p9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9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9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9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9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9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9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9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9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9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86626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9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43" name="Google Shape;243;p9"/>
          <p:cNvGrpSpPr/>
          <p:nvPr/>
        </p:nvGrpSpPr>
        <p:grpSpPr>
          <a:xfrm>
            <a:off x="323528" y="1412775"/>
            <a:ext cx="8496944" cy="936105"/>
            <a:chOff x="638714" y="3080501"/>
            <a:chExt cx="12272827" cy="3165599"/>
          </a:xfrm>
        </p:grpSpPr>
        <p:sp>
          <p:nvSpPr>
            <p:cNvPr id="244" name="Google Shape;244;p9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Taxa de Comunicação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" name="Google Shape;246;p9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Representa a velocidade da comunicação</a:t>
            </a:r>
            <a:endParaRPr/>
          </a:p>
        </p:txBody>
      </p:sp>
      <p:sp>
        <p:nvSpPr>
          <p:cNvPr id="247" name="Google Shape;247;p9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9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9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9"/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Medida em bps (bits por segundo)</a:t>
            </a:r>
            <a:endParaRPr/>
          </a:p>
        </p:txBody>
      </p:sp>
      <p:sp>
        <p:nvSpPr>
          <p:cNvPr id="252" name="Google Shape;252;p9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9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9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9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9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9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9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4952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9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43" name="Google Shape;243;p9"/>
          <p:cNvGrpSpPr/>
          <p:nvPr/>
        </p:nvGrpSpPr>
        <p:grpSpPr>
          <a:xfrm>
            <a:off x="323528" y="1412775"/>
            <a:ext cx="8496944" cy="936105"/>
            <a:chOff x="638714" y="3080501"/>
            <a:chExt cx="12272827" cy="3165599"/>
          </a:xfrm>
        </p:grpSpPr>
        <p:sp>
          <p:nvSpPr>
            <p:cNvPr id="244" name="Google Shape;244;p9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Taxa de Comunicação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" name="Google Shape;246;p9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Representa a velocidade da comunicação</a:t>
            </a:r>
            <a:endParaRPr/>
          </a:p>
        </p:txBody>
      </p:sp>
      <p:sp>
        <p:nvSpPr>
          <p:cNvPr id="247" name="Google Shape;247;p9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9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9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9"/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Medida em bps (bits por segundo)</a:t>
            </a:r>
            <a:endParaRPr/>
          </a:p>
        </p:txBody>
      </p:sp>
      <p:sp>
        <p:nvSpPr>
          <p:cNvPr id="251" name="Google Shape;251;p9"/>
          <p:cNvSpPr/>
          <p:nvPr/>
        </p:nvSpPr>
        <p:spPr>
          <a:xfrm>
            <a:off x="3713307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Em comunicações síncronas é chamado de clock</a:t>
            </a:r>
            <a:endParaRPr sz="1400" b="1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9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9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9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9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9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9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9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3440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9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43" name="Google Shape;243;p9"/>
          <p:cNvGrpSpPr/>
          <p:nvPr/>
        </p:nvGrpSpPr>
        <p:grpSpPr>
          <a:xfrm>
            <a:off x="323528" y="1412775"/>
            <a:ext cx="8496944" cy="936105"/>
            <a:chOff x="638714" y="3080501"/>
            <a:chExt cx="12272827" cy="3165599"/>
          </a:xfrm>
        </p:grpSpPr>
        <p:sp>
          <p:nvSpPr>
            <p:cNvPr id="244" name="Google Shape;244;p9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Taxa de Comunicação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" name="Google Shape;246;p9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Representa a velocidade da comunicação</a:t>
            </a:r>
            <a:endParaRPr/>
          </a:p>
        </p:txBody>
      </p:sp>
      <p:sp>
        <p:nvSpPr>
          <p:cNvPr id="247" name="Google Shape;247;p9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9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9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9"/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Medida em bps (bits por segundo)</a:t>
            </a:r>
            <a:endParaRPr/>
          </a:p>
        </p:txBody>
      </p:sp>
      <p:sp>
        <p:nvSpPr>
          <p:cNvPr id="251" name="Google Shape;251;p9"/>
          <p:cNvSpPr/>
          <p:nvPr/>
        </p:nvSpPr>
        <p:spPr>
          <a:xfrm>
            <a:off x="3713307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Em comunicações síncronas é chamado de clock</a:t>
            </a:r>
            <a:endParaRPr sz="1400" b="1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9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9"/>
          <p:cNvSpPr/>
          <p:nvPr/>
        </p:nvSpPr>
        <p:spPr>
          <a:xfrm>
            <a:off x="5325212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Em comunicações assíncronas é chamada de Baud Rate</a:t>
            </a:r>
            <a:endParaRPr/>
          </a:p>
        </p:txBody>
      </p:sp>
      <p:sp>
        <p:nvSpPr>
          <p:cNvPr id="254" name="Google Shape;254;p9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9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9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9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9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9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9803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9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43" name="Google Shape;243;p9"/>
          <p:cNvGrpSpPr/>
          <p:nvPr/>
        </p:nvGrpSpPr>
        <p:grpSpPr>
          <a:xfrm>
            <a:off x="323528" y="1412775"/>
            <a:ext cx="8496944" cy="936105"/>
            <a:chOff x="638714" y="3080501"/>
            <a:chExt cx="12272827" cy="3165599"/>
          </a:xfrm>
        </p:grpSpPr>
        <p:sp>
          <p:nvSpPr>
            <p:cNvPr id="244" name="Google Shape;244;p9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Taxa de Comunicação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" name="Google Shape;246;p9"/>
          <p:cNvSpPr/>
          <p:nvPr/>
        </p:nvSpPr>
        <p:spPr>
          <a:xfrm>
            <a:off x="489496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Representa a velocidade da comunicação</a:t>
            </a:r>
            <a:endParaRPr/>
          </a:p>
        </p:txBody>
      </p:sp>
      <p:sp>
        <p:nvSpPr>
          <p:cNvPr id="247" name="Google Shape;247;p9"/>
          <p:cNvSpPr/>
          <p:nvPr/>
        </p:nvSpPr>
        <p:spPr>
          <a:xfrm>
            <a:off x="467544" y="2664512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9"/>
          <p:cNvSpPr/>
          <p:nvPr/>
        </p:nvSpPr>
        <p:spPr>
          <a:xfrm>
            <a:off x="467544" y="3686300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9"/>
          <p:cNvSpPr/>
          <p:nvPr/>
        </p:nvSpPr>
        <p:spPr>
          <a:xfrm>
            <a:off x="1954474" y="3686300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9"/>
          <p:cNvSpPr/>
          <p:nvPr/>
        </p:nvSpPr>
        <p:spPr>
          <a:xfrm>
            <a:off x="2101401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Medida em bps (bits por segundo)</a:t>
            </a:r>
            <a:endParaRPr/>
          </a:p>
        </p:txBody>
      </p:sp>
      <p:sp>
        <p:nvSpPr>
          <p:cNvPr id="251" name="Google Shape;251;p9"/>
          <p:cNvSpPr/>
          <p:nvPr/>
        </p:nvSpPr>
        <p:spPr>
          <a:xfrm>
            <a:off x="3713307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Em comunicações síncronas é chamado de clock</a:t>
            </a:r>
            <a:endParaRPr sz="1400" b="1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9"/>
          <p:cNvSpPr/>
          <p:nvPr/>
        </p:nvSpPr>
        <p:spPr>
          <a:xfrm>
            <a:off x="3595576" y="3686300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9"/>
          <p:cNvSpPr/>
          <p:nvPr/>
        </p:nvSpPr>
        <p:spPr>
          <a:xfrm>
            <a:off x="5325212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Em comunicações assíncronas é chamada de Baud Rate</a:t>
            </a:r>
            <a:endParaRPr/>
          </a:p>
        </p:txBody>
      </p:sp>
      <p:sp>
        <p:nvSpPr>
          <p:cNvPr id="254" name="Google Shape;254;p9"/>
          <p:cNvSpPr/>
          <p:nvPr/>
        </p:nvSpPr>
        <p:spPr>
          <a:xfrm>
            <a:off x="6771753" y="3686300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9"/>
          <p:cNvSpPr/>
          <p:nvPr/>
        </p:nvSpPr>
        <p:spPr>
          <a:xfrm>
            <a:off x="5189261" y="3686300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9"/>
          <p:cNvSpPr/>
          <p:nvPr/>
        </p:nvSpPr>
        <p:spPr>
          <a:xfrm>
            <a:off x="6937118" y="3818828"/>
            <a:ext cx="1395175" cy="2634508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7B83EB"/>
                </a:solidFill>
                <a:latin typeface="Arial"/>
                <a:ea typeface="Arial"/>
                <a:cs typeface="Arial"/>
                <a:sym typeface="Arial"/>
              </a:rPr>
              <a:t>Os dispositivos devem estar configurados com a mesma taxa de comunicação</a:t>
            </a:r>
            <a:endParaRPr/>
          </a:p>
        </p:txBody>
      </p:sp>
      <p:sp>
        <p:nvSpPr>
          <p:cNvPr id="257" name="Google Shape;257;p9"/>
          <p:cNvSpPr/>
          <p:nvPr/>
        </p:nvSpPr>
        <p:spPr>
          <a:xfrm>
            <a:off x="2090426" y="2664512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9"/>
          <p:cNvSpPr/>
          <p:nvPr/>
        </p:nvSpPr>
        <p:spPr>
          <a:xfrm>
            <a:off x="3713307" y="2664512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9"/>
          <p:cNvSpPr/>
          <p:nvPr/>
        </p:nvSpPr>
        <p:spPr>
          <a:xfrm>
            <a:off x="5336189" y="2664512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9"/>
          <p:cNvSpPr/>
          <p:nvPr/>
        </p:nvSpPr>
        <p:spPr>
          <a:xfrm>
            <a:off x="6959070" y="2664512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103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0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67" name="Google Shape;267;p10"/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268" name="Google Shape;268;p10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Métodos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276;p10"/>
          <p:cNvSpPr/>
          <p:nvPr/>
        </p:nvSpPr>
        <p:spPr>
          <a:xfrm>
            <a:off x="5484314" y="3789040"/>
            <a:ext cx="4477828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333333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700"/>
              <a:buFont typeface="Red Hat Display"/>
              <a:buNone/>
            </a:pPr>
            <a:r>
              <a:rPr lang="pt-BR" sz="700" b="0" i="0" u="none" strike="noStrike" cap="none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Fonte: https://learn.sparkfun.com/tutorials/serial-peripheral-interface-spi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Calibri"/>
              <a:buNone/>
            </a:pPr>
            <a:br>
              <a:rPr lang="pt-BR"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0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67" name="Google Shape;267;p10"/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268" name="Google Shape;268;p10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Métodos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" name="Google Shape;270;p10"/>
          <p:cNvSpPr txBox="1"/>
          <p:nvPr/>
        </p:nvSpPr>
        <p:spPr>
          <a:xfrm>
            <a:off x="251520" y="4653137"/>
            <a:ext cx="3823818" cy="1788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dirty="0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Síncrono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 o método de comunicação que depende de um sinal de </a:t>
            </a:r>
            <a:r>
              <a:rPr lang="pt-BR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ou seja, para enviar cada bit é necessário um pulso de sincronismo para “avisar” da transmissão.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vantagem é que a comunicação pode atingir altas velocidades, com a desvantagem de precisar de uma via extra para o sinal de </a:t>
            </a:r>
            <a:r>
              <a:rPr lang="pt-BR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  <p:pic>
        <p:nvPicPr>
          <p:cNvPr id="273" name="Google Shape;27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212" y="2276872"/>
            <a:ext cx="3810000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0"/>
          <p:cNvSpPr/>
          <p:nvPr/>
        </p:nvSpPr>
        <p:spPr>
          <a:xfrm>
            <a:off x="700368" y="3987061"/>
            <a:ext cx="317275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333333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700"/>
              <a:buFont typeface="Red Hat Display"/>
              <a:buNone/>
            </a:pPr>
            <a:r>
              <a:rPr lang="pt-BR" sz="700" b="0" i="0" u="none" strike="noStrike" cap="none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Fonte: https://learn.sparkfun.com/tutorials/serial-peripheral-interface-spi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Calibri"/>
              <a:buNone/>
            </a:pPr>
            <a:br>
              <a:rPr lang="pt-BR"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3049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0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67" name="Google Shape;267;p10"/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268" name="Google Shape;268;p10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Métodos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" name="Google Shape;270;p10"/>
          <p:cNvSpPr txBox="1"/>
          <p:nvPr/>
        </p:nvSpPr>
        <p:spPr>
          <a:xfrm>
            <a:off x="251520" y="4653137"/>
            <a:ext cx="3823818" cy="1788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Síncrono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 o método de comunicação que depende de um sinal de clock, ou seja, para enviar cada bit é necessário um pulso de sincronismo para “avisar” da transmissão.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vantagem é que a comunicação pode atingir altas velocidades, com a desvantagem de precisar de uma via extra para o sinal de clock.</a:t>
            </a:r>
            <a:endParaRPr/>
          </a:p>
        </p:txBody>
      </p:sp>
      <p:cxnSp>
        <p:nvCxnSpPr>
          <p:cNvPr id="271" name="Google Shape;271;p10"/>
          <p:cNvCxnSpPr/>
          <p:nvPr/>
        </p:nvCxnSpPr>
        <p:spPr>
          <a:xfrm rot="5400000">
            <a:off x="3605925" y="5547202"/>
            <a:ext cx="1788131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2" name="Google Shape;272;p10"/>
          <p:cNvSpPr txBox="1"/>
          <p:nvPr/>
        </p:nvSpPr>
        <p:spPr>
          <a:xfrm>
            <a:off x="4924644" y="4653137"/>
            <a:ext cx="3823817" cy="1788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dirty="0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Assíncrono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Envia os dados através de uma única via de transmissão e por não ter um sinal de sincronismo, requer um controle mais complicado e é susceptível a erros. Por isso utiliza como parâmetro o </a:t>
            </a:r>
            <a:r>
              <a:rPr lang="pt-BR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Baud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Rate, que especifica a velocidade de recepção e envio dos bits.</a:t>
            </a:r>
            <a:endParaRPr dirty="0"/>
          </a:p>
        </p:txBody>
      </p:sp>
      <p:pic>
        <p:nvPicPr>
          <p:cNvPr id="273" name="Google Shape;27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212" y="2276872"/>
            <a:ext cx="3810000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0"/>
          <p:cNvSpPr/>
          <p:nvPr/>
        </p:nvSpPr>
        <p:spPr>
          <a:xfrm>
            <a:off x="700368" y="3987061"/>
            <a:ext cx="317275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333333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700"/>
              <a:buFont typeface="Red Hat Display"/>
              <a:buNone/>
            </a:pPr>
            <a:r>
              <a:rPr lang="pt-BR" sz="700" b="0" i="0" u="none" strike="noStrike" cap="none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Fonte: https://learn.sparkfun.com/tutorials/serial-peripheral-interface-spi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Calibri"/>
              <a:buNone/>
            </a:pPr>
            <a:br>
              <a:rPr lang="pt-BR"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5" name="Google Shape;275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14790" y="2372097"/>
            <a:ext cx="3810000" cy="170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0"/>
          <p:cNvSpPr/>
          <p:nvPr/>
        </p:nvSpPr>
        <p:spPr>
          <a:xfrm>
            <a:off x="5484314" y="3789040"/>
            <a:ext cx="4477828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333333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700"/>
              <a:buFont typeface="Red Hat Display"/>
              <a:buNone/>
            </a:pPr>
            <a:r>
              <a:rPr lang="pt-BR" sz="700" b="0" i="0" u="none" strike="noStrike" cap="none">
                <a:solidFill>
                  <a:srgbClr val="333333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Fonte: https://learn.sparkfun.com/tutorials/serial-peripheral-interface-spi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Calibri"/>
              <a:buNone/>
            </a:pPr>
            <a:br>
              <a:rPr lang="pt-BR"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658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1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83" name="Google Shape;283;p11"/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284" name="Google Shape;284;p11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Sentido de transmissão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86" name="Google Shape;286;p11" descr="Simplex vs. Duplex Fib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37928" y="2132856"/>
            <a:ext cx="6351702" cy="432048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1"/>
          <p:cNvSpPr txBox="1"/>
          <p:nvPr/>
        </p:nvSpPr>
        <p:spPr>
          <a:xfrm>
            <a:off x="2771800" y="6299447"/>
            <a:ext cx="4572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https://www.black-box.de/en-de/page/25078/Resources/Technical-Resources/Black-Box-Explains/Fibre-Optic-Cable/simplex-vs-duplex-fiber-patch-cable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"/>
          <p:cNvSpPr txBox="1"/>
          <p:nvPr/>
        </p:nvSpPr>
        <p:spPr>
          <a:xfrm>
            <a:off x="228600" y="133350"/>
            <a:ext cx="6324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/>
          </a:p>
        </p:txBody>
      </p:sp>
      <p:sp>
        <p:nvSpPr>
          <p:cNvPr id="151" name="Google Shape;151;p3"/>
          <p:cNvSpPr txBox="1"/>
          <p:nvPr/>
        </p:nvSpPr>
        <p:spPr>
          <a:xfrm>
            <a:off x="539552" y="1268760"/>
            <a:ext cx="4536904" cy="4293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que é comunicação?</a:t>
            </a:r>
            <a:endParaRPr sz="1200"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Comunicação entre Computadores;</a:t>
            </a:r>
            <a:endParaRPr sz="1200"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Comunicação Paralela;</a:t>
            </a:r>
            <a:endParaRPr sz="1200"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Comunicação Serial;</a:t>
            </a:r>
            <a:endParaRPr sz="1200"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Serial;</a:t>
            </a:r>
            <a:endParaRPr sz="1200"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Padrão UART;</a:t>
            </a:r>
            <a:endParaRPr sz="1200"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Padrão SPI;</a:t>
            </a:r>
            <a:endParaRPr sz="1200"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Padrão I2C;</a:t>
            </a:r>
            <a:endParaRPr sz="1200"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Laboratório;</a:t>
            </a:r>
            <a:endParaRPr sz="1200"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2000"/>
              <a:buFont typeface="Noto Sans Symbols"/>
              <a:buChar char="⮚"/>
            </a:pPr>
            <a:r>
              <a:rPr lang="pt-BR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Exercícios;</a:t>
            </a:r>
            <a:endParaRPr sz="1200" dirty="0"/>
          </a:p>
        </p:txBody>
      </p:sp>
      <p:pic>
        <p:nvPicPr>
          <p:cNvPr id="152" name="Google Shape;15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76456" y="1629200"/>
            <a:ext cx="3600000" cy="36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2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94" name="Google Shape;294;p12"/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295" name="Google Shape;295;p12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Terminologia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2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2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94" name="Google Shape;294;p12"/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295" name="Google Shape;295;p12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Terminologia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2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7" name="Google Shape;297;p12"/>
          <p:cNvSpPr/>
          <p:nvPr/>
        </p:nvSpPr>
        <p:spPr>
          <a:xfrm>
            <a:off x="457199" y="2783317"/>
            <a:ext cx="2700000" cy="3339572"/>
          </a:xfrm>
          <a:custGeom>
            <a:avLst/>
            <a:gdLst/>
            <a:ahLst/>
            <a:cxnLst/>
            <a:rect l="l" t="t" r="r" b="b"/>
            <a:pathLst>
              <a:path w="3600000" h="3012602" extrusionOk="0">
                <a:moveTo>
                  <a:pt x="0" y="0"/>
                </a:moveTo>
                <a:lnTo>
                  <a:pt x="1800001" y="265125"/>
                </a:lnTo>
                <a:lnTo>
                  <a:pt x="3600000" y="0"/>
                </a:lnTo>
                <a:lnTo>
                  <a:pt x="3600000" y="3012602"/>
                </a:lnTo>
                <a:lnTo>
                  <a:pt x="0" y="3012602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66675" tIns="270000" rIns="66675" bIns="28575" anchor="t" anchorCtr="0">
            <a:noAutofit/>
          </a:bodyPr>
          <a:lstStyle/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RX é o termo usado para o pino receptor;</a:t>
            </a:r>
            <a:endParaRPr dirty="0"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TX é o termo usado para o pino transmissor; </a:t>
            </a:r>
            <a:endParaRPr dirty="0"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 dois dispositivos, os pinos devem ser ligados da seguinte forma:</a:t>
            </a:r>
            <a:endParaRPr dirty="0"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TX 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Wingdings" panose="05000000000000000000" pitchFamily="2" charset="2"/>
              </a:rPr>
              <a:t>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RX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RX 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Wingdings" panose="05000000000000000000" pitchFamily="2" charset="2"/>
              </a:rPr>
              <a:t>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TX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2"/>
          <p:cNvSpPr/>
          <p:nvPr/>
        </p:nvSpPr>
        <p:spPr>
          <a:xfrm rot="5400000">
            <a:off x="1590857" y="1359239"/>
            <a:ext cx="432686" cy="2700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2"/>
          <p:cNvSpPr txBox="1"/>
          <p:nvPr/>
        </p:nvSpPr>
        <p:spPr>
          <a:xfrm>
            <a:off x="457193" y="2492882"/>
            <a:ext cx="2700000" cy="32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RX/TX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18008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2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94" name="Google Shape;294;p12"/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295" name="Google Shape;295;p12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Terminologia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2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7" name="Google Shape;297;p12"/>
          <p:cNvSpPr/>
          <p:nvPr/>
        </p:nvSpPr>
        <p:spPr>
          <a:xfrm>
            <a:off x="457199" y="2783317"/>
            <a:ext cx="2700000" cy="3339572"/>
          </a:xfrm>
          <a:custGeom>
            <a:avLst/>
            <a:gdLst/>
            <a:ahLst/>
            <a:cxnLst/>
            <a:rect l="l" t="t" r="r" b="b"/>
            <a:pathLst>
              <a:path w="3600000" h="3012602" extrusionOk="0">
                <a:moveTo>
                  <a:pt x="0" y="0"/>
                </a:moveTo>
                <a:lnTo>
                  <a:pt x="1800001" y="265125"/>
                </a:lnTo>
                <a:lnTo>
                  <a:pt x="3600000" y="0"/>
                </a:lnTo>
                <a:lnTo>
                  <a:pt x="3600000" y="3012602"/>
                </a:lnTo>
                <a:lnTo>
                  <a:pt x="0" y="3012602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66675" tIns="270000" rIns="66675" bIns="28575" anchor="t" anchorCtr="0">
            <a:noAutofit/>
          </a:bodyPr>
          <a:lstStyle/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RX é o termo usado para o pino receptor;</a:t>
            </a:r>
            <a:endParaRPr dirty="0"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TX é o termo usado para o pino transmissor; </a:t>
            </a:r>
            <a:endParaRPr dirty="0"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 dois dispositivos, os pinos devem ser ligados da seguinte forma:</a:t>
            </a:r>
            <a:endParaRPr dirty="0"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TX 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Wingdings" panose="05000000000000000000" pitchFamily="2" charset="2"/>
              </a:rPr>
              <a:t>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RX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RX 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Wingdings" panose="05000000000000000000" pitchFamily="2" charset="2"/>
              </a:rPr>
              <a:t>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TX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2"/>
          <p:cNvSpPr/>
          <p:nvPr/>
        </p:nvSpPr>
        <p:spPr>
          <a:xfrm rot="5400000">
            <a:off x="1590857" y="1359239"/>
            <a:ext cx="432686" cy="2700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2"/>
          <p:cNvSpPr txBox="1"/>
          <p:nvPr/>
        </p:nvSpPr>
        <p:spPr>
          <a:xfrm>
            <a:off x="457193" y="2492882"/>
            <a:ext cx="2700000" cy="32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RX/TX</a:t>
            </a:r>
            <a:endParaRPr/>
          </a:p>
        </p:txBody>
      </p:sp>
      <p:sp>
        <p:nvSpPr>
          <p:cNvPr id="300" name="Google Shape;300;p12"/>
          <p:cNvSpPr/>
          <p:nvPr/>
        </p:nvSpPr>
        <p:spPr>
          <a:xfrm rot="5400000">
            <a:off x="4355657" y="1359240"/>
            <a:ext cx="432686" cy="2700000"/>
          </a:xfrm>
          <a:prstGeom prst="homePlat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2"/>
          <p:cNvSpPr txBox="1"/>
          <p:nvPr/>
        </p:nvSpPr>
        <p:spPr>
          <a:xfrm>
            <a:off x="3221993" y="2492882"/>
            <a:ext cx="2700000" cy="32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Master e Slave</a:t>
            </a:r>
            <a:endParaRPr sz="1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12"/>
          <p:cNvSpPr/>
          <p:nvPr/>
        </p:nvSpPr>
        <p:spPr>
          <a:xfrm>
            <a:off x="3222001" y="2783317"/>
            <a:ext cx="2699999" cy="3339572"/>
          </a:xfrm>
          <a:custGeom>
            <a:avLst/>
            <a:gdLst/>
            <a:ahLst/>
            <a:cxnLst/>
            <a:rect l="l" t="t" r="r" b="b"/>
            <a:pathLst>
              <a:path w="3599998" h="3012602" extrusionOk="0">
                <a:moveTo>
                  <a:pt x="0" y="0"/>
                </a:moveTo>
                <a:lnTo>
                  <a:pt x="1800000" y="265125"/>
                </a:lnTo>
                <a:lnTo>
                  <a:pt x="3599998" y="0"/>
                </a:lnTo>
                <a:lnTo>
                  <a:pt x="3599998" y="3012602"/>
                </a:lnTo>
                <a:lnTo>
                  <a:pt x="0" y="3012602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66675" tIns="270000" rIns="66675" bIns="28575" anchor="t" anchorCtr="0">
            <a:noAutofit/>
          </a:bodyPr>
          <a:lstStyle/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 o método de comunicação em que há vários dispositivos se comunicando;</a:t>
            </a:r>
            <a:endParaRPr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Apenas um dispositivo deve iniciar a comunicação, enviando comandos, controlando velocidades, etc. Sendo este responsável por coordenar a comunicação;</a:t>
            </a:r>
            <a:endParaRPr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transmissor é denominado Master, e os receptores denominados Slaves;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1795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2"/>
          <p:cNvSpPr txBox="1"/>
          <p:nvPr/>
        </p:nvSpPr>
        <p:spPr>
          <a:xfrm>
            <a:off x="228600" y="133350"/>
            <a:ext cx="772777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Características da Comunicação Serial</a:t>
            </a:r>
            <a:endParaRPr/>
          </a:p>
        </p:txBody>
      </p:sp>
      <p:grpSp>
        <p:nvGrpSpPr>
          <p:cNvPr id="294" name="Google Shape;294;p12"/>
          <p:cNvGrpSpPr/>
          <p:nvPr/>
        </p:nvGrpSpPr>
        <p:grpSpPr>
          <a:xfrm>
            <a:off x="323528" y="1495663"/>
            <a:ext cx="8496944" cy="637193"/>
            <a:chOff x="638714" y="3080501"/>
            <a:chExt cx="12272827" cy="3165599"/>
          </a:xfrm>
        </p:grpSpPr>
        <p:sp>
          <p:nvSpPr>
            <p:cNvPr id="295" name="Google Shape;295;p12"/>
            <p:cNvSpPr/>
            <p:nvPr/>
          </p:nvSpPr>
          <p:spPr>
            <a:xfrm>
              <a:off x="1378422" y="3083256"/>
              <a:ext cx="11533119" cy="316284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45700" rIns="432000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pt-BR" sz="2800" b="1" i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Terminologia</a:t>
              </a:r>
              <a:endParaRPr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2"/>
            <p:cNvSpPr/>
            <p:nvPr/>
          </p:nvSpPr>
          <p:spPr>
            <a:xfrm>
              <a:off x="638714" y="3080501"/>
              <a:ext cx="1088601" cy="3165599"/>
            </a:xfrm>
            <a:prstGeom prst="homePlate">
              <a:avLst>
                <a:gd name="adj" fmla="val 27321"/>
              </a:avLst>
            </a:prstGeom>
            <a:solidFill>
              <a:srgbClr val="ED1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7" name="Google Shape;297;p12"/>
          <p:cNvSpPr/>
          <p:nvPr/>
        </p:nvSpPr>
        <p:spPr>
          <a:xfrm>
            <a:off x="457199" y="2783317"/>
            <a:ext cx="2700000" cy="3339572"/>
          </a:xfrm>
          <a:custGeom>
            <a:avLst/>
            <a:gdLst/>
            <a:ahLst/>
            <a:cxnLst/>
            <a:rect l="l" t="t" r="r" b="b"/>
            <a:pathLst>
              <a:path w="3600000" h="3012602" extrusionOk="0">
                <a:moveTo>
                  <a:pt x="0" y="0"/>
                </a:moveTo>
                <a:lnTo>
                  <a:pt x="1800001" y="265125"/>
                </a:lnTo>
                <a:lnTo>
                  <a:pt x="3600000" y="0"/>
                </a:lnTo>
                <a:lnTo>
                  <a:pt x="3600000" y="3012602"/>
                </a:lnTo>
                <a:lnTo>
                  <a:pt x="0" y="3012602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66675" tIns="270000" rIns="66675" bIns="28575" anchor="t" anchorCtr="0">
            <a:noAutofit/>
          </a:bodyPr>
          <a:lstStyle/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RX é o termo usado para o pino receptor;</a:t>
            </a:r>
            <a:endParaRPr dirty="0"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TX é o termo usado para o pino transmissor; </a:t>
            </a:r>
            <a:endParaRPr dirty="0"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 dois dispositivos, os pinos devem ser ligados da seguinte forma:</a:t>
            </a:r>
            <a:endParaRPr dirty="0"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TX 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Wingdings" panose="05000000000000000000" pitchFamily="2" charset="2"/>
              </a:rPr>
              <a:t>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RX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RX 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Wingdings" panose="05000000000000000000" pitchFamily="2" charset="2"/>
              </a:rPr>
              <a:t></a:t>
            </a:r>
            <a:r>
              <a:rPr lang="pt-BR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TX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2"/>
          <p:cNvSpPr/>
          <p:nvPr/>
        </p:nvSpPr>
        <p:spPr>
          <a:xfrm rot="5400000">
            <a:off x="1590857" y="1359239"/>
            <a:ext cx="432686" cy="2700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2"/>
          <p:cNvSpPr txBox="1"/>
          <p:nvPr/>
        </p:nvSpPr>
        <p:spPr>
          <a:xfrm>
            <a:off x="457193" y="2492882"/>
            <a:ext cx="2700000" cy="32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RX/TX</a:t>
            </a:r>
            <a:endParaRPr/>
          </a:p>
        </p:txBody>
      </p:sp>
      <p:sp>
        <p:nvSpPr>
          <p:cNvPr id="300" name="Google Shape;300;p12"/>
          <p:cNvSpPr/>
          <p:nvPr/>
        </p:nvSpPr>
        <p:spPr>
          <a:xfrm rot="5400000">
            <a:off x="4355657" y="1359240"/>
            <a:ext cx="432686" cy="2700000"/>
          </a:xfrm>
          <a:prstGeom prst="homePlat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2"/>
          <p:cNvSpPr txBox="1"/>
          <p:nvPr/>
        </p:nvSpPr>
        <p:spPr>
          <a:xfrm>
            <a:off x="3221993" y="2492882"/>
            <a:ext cx="2700000" cy="32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Master e Slave</a:t>
            </a:r>
            <a:endParaRPr sz="14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12"/>
          <p:cNvSpPr/>
          <p:nvPr/>
        </p:nvSpPr>
        <p:spPr>
          <a:xfrm>
            <a:off x="3222001" y="2783317"/>
            <a:ext cx="2699999" cy="3339572"/>
          </a:xfrm>
          <a:custGeom>
            <a:avLst/>
            <a:gdLst/>
            <a:ahLst/>
            <a:cxnLst/>
            <a:rect l="l" t="t" r="r" b="b"/>
            <a:pathLst>
              <a:path w="3599998" h="3012602" extrusionOk="0">
                <a:moveTo>
                  <a:pt x="0" y="0"/>
                </a:moveTo>
                <a:lnTo>
                  <a:pt x="1800000" y="265125"/>
                </a:lnTo>
                <a:lnTo>
                  <a:pt x="3599998" y="0"/>
                </a:lnTo>
                <a:lnTo>
                  <a:pt x="3599998" y="3012602"/>
                </a:lnTo>
                <a:lnTo>
                  <a:pt x="0" y="3012602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66675" tIns="270000" rIns="66675" bIns="28575" anchor="t" anchorCtr="0">
            <a:noAutofit/>
          </a:bodyPr>
          <a:lstStyle/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 o método de comunicação em que há vários dispositivos se comunicando;</a:t>
            </a:r>
            <a:endParaRPr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Apenas um dispositivo deve iniciar a comunicação, enviando comandos, controlando velocidades, etc. Sendo este responsável por coordenar a comunicação;</a:t>
            </a:r>
            <a:endParaRPr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transmissor é denominado Master, e os receptores denominados Slaves;</a:t>
            </a:r>
            <a:endParaRPr/>
          </a:p>
        </p:txBody>
      </p:sp>
      <p:sp>
        <p:nvSpPr>
          <p:cNvPr id="303" name="Google Shape;303;p12"/>
          <p:cNvSpPr/>
          <p:nvPr/>
        </p:nvSpPr>
        <p:spPr>
          <a:xfrm rot="5400000">
            <a:off x="7120458" y="1359240"/>
            <a:ext cx="432686" cy="2700000"/>
          </a:xfrm>
          <a:prstGeom prst="homePlat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2"/>
          <p:cNvSpPr txBox="1"/>
          <p:nvPr/>
        </p:nvSpPr>
        <p:spPr>
          <a:xfrm>
            <a:off x="5986793" y="2492882"/>
            <a:ext cx="2700000" cy="32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Nível Lógico</a:t>
            </a:r>
            <a:endParaRPr/>
          </a:p>
        </p:txBody>
      </p:sp>
      <p:sp>
        <p:nvSpPr>
          <p:cNvPr id="305" name="Google Shape;305;p12"/>
          <p:cNvSpPr/>
          <p:nvPr/>
        </p:nvSpPr>
        <p:spPr>
          <a:xfrm>
            <a:off x="5986801" y="2783317"/>
            <a:ext cx="2699999" cy="3339572"/>
          </a:xfrm>
          <a:custGeom>
            <a:avLst/>
            <a:gdLst/>
            <a:ahLst/>
            <a:cxnLst/>
            <a:rect l="l" t="t" r="r" b="b"/>
            <a:pathLst>
              <a:path w="3599999" h="3012602" extrusionOk="0">
                <a:moveTo>
                  <a:pt x="0" y="0"/>
                </a:moveTo>
                <a:lnTo>
                  <a:pt x="1800001" y="265125"/>
                </a:lnTo>
                <a:lnTo>
                  <a:pt x="3599999" y="0"/>
                </a:lnTo>
                <a:lnTo>
                  <a:pt x="3599999" y="3012602"/>
                </a:lnTo>
                <a:lnTo>
                  <a:pt x="0" y="3012602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66675" tIns="270000" rIns="66675" bIns="28575" anchor="t" anchorCtr="0">
            <a:noAutofit/>
          </a:bodyPr>
          <a:lstStyle/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São os estados que um bit pode assumir, sendo nível alto (1) e nível baixo (0);</a:t>
            </a:r>
            <a:endParaRPr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 níveis lógicos são interpretados de acordo com os protocolos e baseados nas tensões que recebe; </a:t>
            </a:r>
            <a:endParaRPr/>
          </a:p>
          <a:p>
            <a:pPr marL="214308" marR="0" lvl="0" indent="-12540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4308" marR="0" lvl="0" indent="-21430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 exemplo, o protocolo TTL considera de 2V a 5V como nível lógico alto e de 0V a 0,8V como nível lógico baixo;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572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3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UART</a:t>
            </a:r>
            <a:endParaRPr/>
          </a:p>
        </p:txBody>
      </p:sp>
      <p:grpSp>
        <p:nvGrpSpPr>
          <p:cNvPr id="312" name="Google Shape;312;p13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313" name="Google Shape;313;p13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Universal Asynchronous Receiver/Transmitter;</a:t>
              </a: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" name="Google Shape;315;p13"/>
          <p:cNvGrpSpPr/>
          <p:nvPr/>
        </p:nvGrpSpPr>
        <p:grpSpPr>
          <a:xfrm>
            <a:off x="386658" y="2233045"/>
            <a:ext cx="3393254" cy="623456"/>
            <a:chOff x="1063278" y="1818112"/>
            <a:chExt cx="3393254" cy="623456"/>
          </a:xfrm>
        </p:grpSpPr>
        <p:sp>
          <p:nvSpPr>
            <p:cNvPr id="316" name="Google Shape;316;p13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Protocolo para troca de informações de forma serial entre dois dispositivos;</a:t>
              </a: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8" name="Google Shape;318;p13"/>
          <p:cNvGrpSpPr/>
          <p:nvPr/>
        </p:nvGrpSpPr>
        <p:grpSpPr>
          <a:xfrm>
            <a:off x="386658" y="3311977"/>
            <a:ext cx="3393254" cy="623456"/>
            <a:chOff x="1063278" y="3087544"/>
            <a:chExt cx="3393254" cy="623456"/>
          </a:xfrm>
        </p:grpSpPr>
        <p:sp>
          <p:nvSpPr>
            <p:cNvPr id="319" name="Google Shape;319;p13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Usa apenas dois “fios”:</a:t>
              </a:r>
              <a:endParaRPr dirty="0"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TX</a:t>
              </a: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Wingdings" panose="05000000000000000000" pitchFamily="2" charset="2"/>
                </a:rPr>
                <a:t></a:t>
              </a: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RX em cada direção</a:t>
              </a: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" name="Google Shape;321;p13"/>
          <p:cNvGrpSpPr/>
          <p:nvPr/>
        </p:nvGrpSpPr>
        <p:grpSpPr>
          <a:xfrm>
            <a:off x="386657" y="4390909"/>
            <a:ext cx="3393254" cy="623456"/>
            <a:chOff x="1063277" y="4356976"/>
            <a:chExt cx="3393254" cy="623456"/>
          </a:xfrm>
        </p:grpSpPr>
        <p:sp>
          <p:nvSpPr>
            <p:cNvPr id="322" name="Google Shape;322;p13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Pode operar em Simplex, Half-Duplex ou Full Duplex</a:t>
              </a: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" name="Google Shape;324;p13"/>
          <p:cNvGrpSpPr/>
          <p:nvPr/>
        </p:nvGrpSpPr>
        <p:grpSpPr>
          <a:xfrm>
            <a:off x="386657" y="5469840"/>
            <a:ext cx="3393254" cy="623456"/>
            <a:chOff x="1063277" y="5626407"/>
            <a:chExt cx="3393254" cy="623456"/>
          </a:xfrm>
        </p:grpSpPr>
        <p:sp>
          <p:nvSpPr>
            <p:cNvPr id="325" name="Google Shape;325;p13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 informação é transmitida no formato de </a:t>
              </a: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FRAMES</a:t>
              </a: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3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UART</a:t>
            </a:r>
            <a:endParaRPr/>
          </a:p>
        </p:txBody>
      </p:sp>
      <p:grpSp>
        <p:nvGrpSpPr>
          <p:cNvPr id="312" name="Google Shape;312;p13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313" name="Google Shape;313;p13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Universal Asynchronous Receiver/Transmitter;</a:t>
              </a: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" name="Google Shape;315;p13"/>
          <p:cNvGrpSpPr/>
          <p:nvPr/>
        </p:nvGrpSpPr>
        <p:grpSpPr>
          <a:xfrm>
            <a:off x="386658" y="2233045"/>
            <a:ext cx="3393254" cy="623456"/>
            <a:chOff x="1063278" y="1818112"/>
            <a:chExt cx="3393254" cy="623456"/>
          </a:xfrm>
        </p:grpSpPr>
        <p:sp>
          <p:nvSpPr>
            <p:cNvPr id="316" name="Google Shape;316;p13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Protocolo para troca de informações de forma serial entre dois dispositivos;</a:t>
              </a: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8" name="Google Shape;318;p13"/>
          <p:cNvGrpSpPr/>
          <p:nvPr/>
        </p:nvGrpSpPr>
        <p:grpSpPr>
          <a:xfrm>
            <a:off x="386658" y="3311977"/>
            <a:ext cx="3393254" cy="623456"/>
            <a:chOff x="1063278" y="3087544"/>
            <a:chExt cx="3393254" cy="623456"/>
          </a:xfrm>
        </p:grpSpPr>
        <p:sp>
          <p:nvSpPr>
            <p:cNvPr id="319" name="Google Shape;319;p13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Usa apenas dois “fios”:</a:t>
              </a:r>
              <a:endParaRPr dirty="0"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TX</a:t>
              </a: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Wingdings" panose="05000000000000000000" pitchFamily="2" charset="2"/>
                </a:rPr>
                <a:t></a:t>
              </a: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RX em cada direção</a:t>
              </a: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" name="Google Shape;321;p13"/>
          <p:cNvGrpSpPr/>
          <p:nvPr/>
        </p:nvGrpSpPr>
        <p:grpSpPr>
          <a:xfrm>
            <a:off x="386657" y="4390909"/>
            <a:ext cx="3393254" cy="623456"/>
            <a:chOff x="1063277" y="4356976"/>
            <a:chExt cx="3393254" cy="623456"/>
          </a:xfrm>
        </p:grpSpPr>
        <p:sp>
          <p:nvSpPr>
            <p:cNvPr id="322" name="Google Shape;322;p13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Pode operar em Simplex, Half-Duplex ou Full Duplex</a:t>
              </a: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" name="Google Shape;324;p13"/>
          <p:cNvGrpSpPr/>
          <p:nvPr/>
        </p:nvGrpSpPr>
        <p:grpSpPr>
          <a:xfrm>
            <a:off x="386657" y="5469840"/>
            <a:ext cx="3393254" cy="623456"/>
            <a:chOff x="1063277" y="5626407"/>
            <a:chExt cx="3393254" cy="623456"/>
          </a:xfrm>
        </p:grpSpPr>
        <p:sp>
          <p:nvSpPr>
            <p:cNvPr id="325" name="Google Shape;325;p13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 informação é transmitida no formato de </a:t>
              </a: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FRAMES</a:t>
              </a: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7" name="Google Shape;327;p13"/>
          <p:cNvGrpSpPr/>
          <p:nvPr/>
        </p:nvGrpSpPr>
        <p:grpSpPr>
          <a:xfrm>
            <a:off x="4703949" y="836712"/>
            <a:ext cx="3252426" cy="5616624"/>
            <a:chOff x="4703949" y="548680"/>
            <a:chExt cx="3252426" cy="5616624"/>
          </a:xfrm>
        </p:grpSpPr>
        <p:grpSp>
          <p:nvGrpSpPr>
            <p:cNvPr id="328" name="Google Shape;328;p13"/>
            <p:cNvGrpSpPr/>
            <p:nvPr/>
          </p:nvGrpSpPr>
          <p:grpSpPr>
            <a:xfrm>
              <a:off x="4838490" y="548680"/>
              <a:ext cx="3117885" cy="5481098"/>
              <a:chOff x="4838491" y="928017"/>
              <a:chExt cx="2160240" cy="3797602"/>
            </a:xfrm>
          </p:grpSpPr>
          <p:pic>
            <p:nvPicPr>
              <p:cNvPr id="329" name="Google Shape;329;p13"/>
              <p:cNvPicPr preferRelativeResize="0"/>
              <p:nvPr/>
            </p:nvPicPr>
            <p:blipFill rotWithShape="1">
              <a:blip r:embed="rId3">
                <a:alphaModFix/>
              </a:blip>
              <a:srcRect r="72120" b="38343"/>
              <a:stretch/>
            </p:blipFill>
            <p:spPr>
              <a:xfrm>
                <a:off x="4838491" y="928017"/>
                <a:ext cx="1872208" cy="108059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30" name="Google Shape;330;p13"/>
              <p:cNvPicPr preferRelativeResize="0"/>
              <p:nvPr/>
            </p:nvPicPr>
            <p:blipFill rotWithShape="1">
              <a:blip r:embed="rId3">
                <a:alphaModFix/>
              </a:blip>
              <a:srcRect l="33242" r="34589" b="38343"/>
              <a:stretch/>
            </p:blipFill>
            <p:spPr>
              <a:xfrm>
                <a:off x="4838491" y="2286520"/>
                <a:ext cx="2160240" cy="108059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31" name="Google Shape;331;p13"/>
              <p:cNvPicPr preferRelativeResize="0"/>
              <p:nvPr/>
            </p:nvPicPr>
            <p:blipFill rotWithShape="1">
              <a:blip r:embed="rId3">
                <a:alphaModFix/>
              </a:blip>
              <a:srcRect l="67831" b="38343"/>
              <a:stretch/>
            </p:blipFill>
            <p:spPr>
              <a:xfrm>
                <a:off x="4838491" y="3645024"/>
                <a:ext cx="2160240" cy="108059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32" name="Google Shape;332;p13"/>
            <p:cNvSpPr txBox="1"/>
            <p:nvPr/>
          </p:nvSpPr>
          <p:spPr>
            <a:xfrm>
              <a:off x="4703949" y="5965249"/>
              <a:ext cx="3180419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Fonte: https://www.realdigital.org/img/ecc2afad2217f7584f5f4862c03acc21.svg</a:t>
              </a: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32969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4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UART</a:t>
            </a:r>
            <a:endParaRPr/>
          </a:p>
        </p:txBody>
      </p:sp>
      <p:grpSp>
        <p:nvGrpSpPr>
          <p:cNvPr id="339" name="Google Shape;339;p14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340" name="Google Shape;340;p14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Foi um dos primeiros protocolos de comunicação utilizados</a:t>
              </a:r>
              <a:endParaRPr/>
            </a:p>
          </p:txBody>
        </p:sp>
        <p:sp>
          <p:nvSpPr>
            <p:cNvPr id="341" name="Google Shape;341;p14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" name="Google Shape;342;p14"/>
          <p:cNvGrpSpPr/>
          <p:nvPr/>
        </p:nvGrpSpPr>
        <p:grpSpPr>
          <a:xfrm>
            <a:off x="386658" y="2233045"/>
            <a:ext cx="3393254" cy="623456"/>
            <a:chOff x="1063278" y="1818112"/>
            <a:chExt cx="3393254" cy="623456"/>
          </a:xfrm>
        </p:grpSpPr>
        <p:sp>
          <p:nvSpPr>
            <p:cNvPr id="343" name="Google Shape;343;p14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Aplicado em Serial (COM) Ports, RS-232, Modems, etc.</a:t>
              </a:r>
              <a:endParaRPr/>
            </a:p>
          </p:txBody>
        </p:sp>
        <p:sp>
          <p:nvSpPr>
            <p:cNvPr id="344" name="Google Shape;344;p14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5" name="Google Shape;345;p14"/>
          <p:cNvGrpSpPr/>
          <p:nvPr/>
        </p:nvGrpSpPr>
        <p:grpSpPr>
          <a:xfrm>
            <a:off x="386658" y="3311977"/>
            <a:ext cx="3393254" cy="623456"/>
            <a:chOff x="1063278" y="3087544"/>
            <a:chExt cx="3393254" cy="623456"/>
          </a:xfrm>
        </p:grpSpPr>
        <p:sp>
          <p:nvSpPr>
            <p:cNvPr id="346" name="Google Shape;346;p14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Seu uso tem decaído devido a outros protocolos como SPI, I2C, USB e mesmo Ethernet</a:t>
              </a:r>
              <a:endParaRPr/>
            </a:p>
          </p:txBody>
        </p:sp>
        <p:sp>
          <p:nvSpPr>
            <p:cNvPr id="347" name="Google Shape;347;p14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8" name="Google Shape;348;p14"/>
          <p:cNvGrpSpPr/>
          <p:nvPr/>
        </p:nvGrpSpPr>
        <p:grpSpPr>
          <a:xfrm>
            <a:off x="386657" y="4390909"/>
            <a:ext cx="3393254" cy="623456"/>
            <a:chOff x="1063277" y="4356976"/>
            <a:chExt cx="3393254" cy="623456"/>
          </a:xfrm>
        </p:grpSpPr>
        <p:sp>
          <p:nvSpPr>
            <p:cNvPr id="349" name="Google Shape;349;p14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Ainda é importante para aplicações de baixa velocidade (115200 bps), e baixo throughput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p14"/>
          <p:cNvGrpSpPr/>
          <p:nvPr/>
        </p:nvGrpSpPr>
        <p:grpSpPr>
          <a:xfrm>
            <a:off x="386657" y="5469840"/>
            <a:ext cx="3393254" cy="623456"/>
            <a:chOff x="1063277" y="5626407"/>
            <a:chExt cx="3393254" cy="623456"/>
          </a:xfrm>
        </p:grpSpPr>
        <p:sp>
          <p:nvSpPr>
            <p:cNvPr id="352" name="Google Shape;352;p14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Usamos UART para Mandar mensagens no Console do Arduino</a:t>
              </a:r>
              <a:endPara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54" name="Google Shape;354;p14" descr="StarTech. com Cabo de modem nulo serial DB9 RS232 3 m F/M - Cabo de modem  nulo - DB-9 (M) para DB-9 (F) - 3 m - SCNM9FM Cinza | Amazon.com.b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048" y="836712"/>
            <a:ext cx="3669578" cy="2269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4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UART</a:t>
            </a:r>
            <a:endParaRPr/>
          </a:p>
        </p:txBody>
      </p:sp>
      <p:grpSp>
        <p:nvGrpSpPr>
          <p:cNvPr id="339" name="Google Shape;339;p14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340" name="Google Shape;340;p14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Foi um dos primeiros protocolos de comunicação utilizados</a:t>
              </a:r>
              <a:endParaRPr/>
            </a:p>
          </p:txBody>
        </p:sp>
        <p:sp>
          <p:nvSpPr>
            <p:cNvPr id="341" name="Google Shape;341;p14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" name="Google Shape;342;p14"/>
          <p:cNvGrpSpPr/>
          <p:nvPr/>
        </p:nvGrpSpPr>
        <p:grpSpPr>
          <a:xfrm>
            <a:off x="386658" y="2233045"/>
            <a:ext cx="3393254" cy="623456"/>
            <a:chOff x="1063278" y="1818112"/>
            <a:chExt cx="3393254" cy="623456"/>
          </a:xfrm>
        </p:grpSpPr>
        <p:sp>
          <p:nvSpPr>
            <p:cNvPr id="343" name="Google Shape;343;p14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Aplicado em Serial (COM) Ports, RS-232, Modems, etc.</a:t>
              </a:r>
              <a:endParaRPr/>
            </a:p>
          </p:txBody>
        </p:sp>
        <p:sp>
          <p:nvSpPr>
            <p:cNvPr id="344" name="Google Shape;344;p14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5" name="Google Shape;345;p14"/>
          <p:cNvGrpSpPr/>
          <p:nvPr/>
        </p:nvGrpSpPr>
        <p:grpSpPr>
          <a:xfrm>
            <a:off x="386658" y="3311977"/>
            <a:ext cx="3393254" cy="623456"/>
            <a:chOff x="1063278" y="3087544"/>
            <a:chExt cx="3393254" cy="623456"/>
          </a:xfrm>
        </p:grpSpPr>
        <p:sp>
          <p:nvSpPr>
            <p:cNvPr id="346" name="Google Shape;346;p14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Seu uso tem decaído devido a outros protocolos como SPI, I2C, USB e mesmo Ethernet</a:t>
              </a:r>
              <a:endParaRPr/>
            </a:p>
          </p:txBody>
        </p:sp>
        <p:sp>
          <p:nvSpPr>
            <p:cNvPr id="347" name="Google Shape;347;p14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8" name="Google Shape;348;p14"/>
          <p:cNvGrpSpPr/>
          <p:nvPr/>
        </p:nvGrpSpPr>
        <p:grpSpPr>
          <a:xfrm>
            <a:off x="386657" y="4390909"/>
            <a:ext cx="3393254" cy="623456"/>
            <a:chOff x="1063277" y="4356976"/>
            <a:chExt cx="3393254" cy="623456"/>
          </a:xfrm>
        </p:grpSpPr>
        <p:sp>
          <p:nvSpPr>
            <p:cNvPr id="349" name="Google Shape;349;p14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Ainda é importante para aplicações de baixa velocidade (115200 bps), e baixo throughput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p14"/>
          <p:cNvGrpSpPr/>
          <p:nvPr/>
        </p:nvGrpSpPr>
        <p:grpSpPr>
          <a:xfrm>
            <a:off x="386657" y="5469840"/>
            <a:ext cx="3393254" cy="623456"/>
            <a:chOff x="1063277" y="5626407"/>
            <a:chExt cx="3393254" cy="623456"/>
          </a:xfrm>
        </p:grpSpPr>
        <p:sp>
          <p:nvSpPr>
            <p:cNvPr id="352" name="Google Shape;352;p14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Usamos UART para Mandar mensagens no Console do Arduino</a:t>
              </a:r>
              <a:endPara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54" name="Google Shape;354;p14" descr="StarTech. com Cabo de modem nulo serial DB9 RS232 3 m F/M - Cabo de modem  nulo - DB-9 (M) para DB-9 (F) - 3 m - SCNM9FM Cinza | Amazon.com.b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4048" y="836712"/>
            <a:ext cx="3669578" cy="2269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14" descr="Vetor de Arduino Uno board used for robotic coding training do Stock |  Adobe Stock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0" y="3935433"/>
            <a:ext cx="3503848" cy="2494667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14"/>
          <p:cNvSpPr/>
          <p:nvPr/>
        </p:nvSpPr>
        <p:spPr>
          <a:xfrm>
            <a:off x="7620880" y="3809959"/>
            <a:ext cx="335496" cy="699161"/>
          </a:xfrm>
          <a:prstGeom prst="rect">
            <a:avLst/>
          </a:prstGeom>
          <a:noFill/>
          <a:ln w="57150" cap="flat" cmpd="sng">
            <a:solidFill>
              <a:srgbClr val="ED265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4"/>
          <p:cNvSpPr txBox="1"/>
          <p:nvPr/>
        </p:nvSpPr>
        <p:spPr>
          <a:xfrm>
            <a:off x="7385687" y="3382072"/>
            <a:ext cx="98387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UART</a:t>
            </a:r>
            <a:endParaRPr sz="1800" b="1" dirty="0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231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5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UART</a:t>
            </a:r>
            <a:endParaRPr/>
          </a:p>
        </p:txBody>
      </p:sp>
      <p:grpSp>
        <p:nvGrpSpPr>
          <p:cNvPr id="364" name="Google Shape;364;p15"/>
          <p:cNvGrpSpPr/>
          <p:nvPr/>
        </p:nvGrpSpPr>
        <p:grpSpPr>
          <a:xfrm>
            <a:off x="386658" y="1586161"/>
            <a:ext cx="3393254" cy="623456"/>
            <a:chOff x="1063278" y="548680"/>
            <a:chExt cx="3393254" cy="623456"/>
          </a:xfrm>
        </p:grpSpPr>
        <p:sp>
          <p:nvSpPr>
            <p:cNvPr id="365" name="Google Shape;365;p15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UART é Assíncrona, ou seja, não depende de uma fonte de clock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7" name="Google Shape;367;p15"/>
          <p:cNvGrpSpPr/>
          <p:nvPr/>
        </p:nvGrpSpPr>
        <p:grpSpPr>
          <a:xfrm>
            <a:off x="386658" y="2987941"/>
            <a:ext cx="3393254" cy="623456"/>
            <a:chOff x="1063278" y="1818112"/>
            <a:chExt cx="3393254" cy="623456"/>
          </a:xfrm>
        </p:grpSpPr>
        <p:sp>
          <p:nvSpPr>
            <p:cNvPr id="368" name="Google Shape;368;p15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 Receptor e o Transmissor devem operar na mesma velocidade (Baud rate)</a:t>
              </a: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0" name="Google Shape;370;p15"/>
          <p:cNvGrpSpPr/>
          <p:nvPr/>
        </p:nvGrpSpPr>
        <p:grpSpPr>
          <a:xfrm>
            <a:off x="386658" y="4389720"/>
            <a:ext cx="3393254" cy="623456"/>
            <a:chOff x="1063278" y="3087544"/>
            <a:chExt cx="3393254" cy="623456"/>
          </a:xfrm>
        </p:grpSpPr>
        <p:sp>
          <p:nvSpPr>
            <p:cNvPr id="371" name="Google Shape;371;p15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Eles também devem usar a mesma estrutura de Frame</a:t>
              </a: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373" name="Google Shape;373;p15"/>
          <p:cNvGraphicFramePr/>
          <p:nvPr/>
        </p:nvGraphicFramePr>
        <p:xfrm>
          <a:off x="4985551" y="1563951"/>
          <a:ext cx="3552050" cy="3449215"/>
        </p:xfrm>
        <a:graphic>
          <a:graphicData uri="http://schemas.openxmlformats.org/drawingml/2006/table">
            <a:tbl>
              <a:tblPr firstRow="1" bandRow="1">
                <a:noFill/>
                <a:tableStyleId>{1580A86E-E204-4BDB-9781-3E75D1C9C7D2}</a:tableStyleId>
              </a:tblPr>
              <a:tblGrid>
                <a:gridCol w="3552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1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u="none" strike="noStrike" cap="none"/>
                        <a:t>Baud Rates Comuns em uma comunicação UART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u="none" strike="noStrike" cap="none"/>
                        <a:t>4800 bps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u="none" strike="noStrike" cap="none"/>
                        <a:t>9600 bps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1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u="none" strike="noStrike" cap="none"/>
                        <a:t>19200 bps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1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u="none" strike="noStrike" cap="none"/>
                        <a:t>57600 bps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1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u="none" strike="noStrike" cap="none"/>
                        <a:t>115200 bps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6"/>
          <p:cNvSpPr txBox="1"/>
          <p:nvPr/>
        </p:nvSpPr>
        <p:spPr>
          <a:xfrm>
            <a:off x="228600" y="126784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UART</a:t>
            </a:r>
            <a:endParaRPr/>
          </a:p>
        </p:txBody>
      </p:sp>
      <p:sp>
        <p:nvSpPr>
          <p:cNvPr id="380" name="Google Shape;380;p16"/>
          <p:cNvSpPr/>
          <p:nvPr/>
        </p:nvSpPr>
        <p:spPr>
          <a:xfrm flipH="1">
            <a:off x="179512" y="1052736"/>
            <a:ext cx="1024758" cy="724163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16"/>
          <p:cNvSpPr/>
          <p:nvPr/>
        </p:nvSpPr>
        <p:spPr>
          <a:xfrm flipH="1">
            <a:off x="1011143" y="1052736"/>
            <a:ext cx="4221216" cy="724163"/>
          </a:xfrm>
          <a:custGeom>
            <a:avLst/>
            <a:gdLst/>
            <a:ahLst/>
            <a:cxnLst/>
            <a:rect l="l" t="t" r="r" b="b"/>
            <a:pathLst>
              <a:path w="5628288" h="965551" extrusionOk="0">
                <a:moveTo>
                  <a:pt x="5145513" y="0"/>
                </a:moveTo>
                <a:lnTo>
                  <a:pt x="4908331" y="0"/>
                </a:lnTo>
                <a:lnTo>
                  <a:pt x="4261944" y="0"/>
                </a:lnTo>
                <a:lnTo>
                  <a:pt x="0" y="0"/>
                </a:lnTo>
                <a:lnTo>
                  <a:pt x="0" y="965551"/>
                </a:lnTo>
                <a:lnTo>
                  <a:pt x="4261944" y="965551"/>
                </a:lnTo>
                <a:lnTo>
                  <a:pt x="4908331" y="965551"/>
                </a:lnTo>
                <a:lnTo>
                  <a:pt x="5145513" y="965551"/>
                </a:lnTo>
                <a:lnTo>
                  <a:pt x="5628288" y="48277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432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Bits de START e STOP:</a:t>
            </a:r>
            <a:endParaRPr/>
          </a:p>
        </p:txBody>
      </p:sp>
      <p:grpSp>
        <p:nvGrpSpPr>
          <p:cNvPr id="382" name="Google Shape;382;p16"/>
          <p:cNvGrpSpPr/>
          <p:nvPr/>
        </p:nvGrpSpPr>
        <p:grpSpPr>
          <a:xfrm>
            <a:off x="467544" y="3111147"/>
            <a:ext cx="3393254" cy="623456"/>
            <a:chOff x="1063278" y="548680"/>
            <a:chExt cx="3393254" cy="623456"/>
          </a:xfrm>
        </p:grpSpPr>
        <p:sp>
          <p:nvSpPr>
            <p:cNvPr id="383" name="Google Shape;383;p16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Start bit: Indica informação a caminho;</a:t>
              </a:r>
              <a:endParaRPr/>
            </a:p>
          </p:txBody>
        </p:sp>
        <p:sp>
          <p:nvSpPr>
            <p:cNvPr id="384" name="Google Shape;384;p16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5" name="Google Shape;385;p16"/>
          <p:cNvGrpSpPr/>
          <p:nvPr/>
        </p:nvGrpSpPr>
        <p:grpSpPr>
          <a:xfrm>
            <a:off x="5570610" y="3111147"/>
            <a:ext cx="3393254" cy="623456"/>
            <a:chOff x="1063278" y="548680"/>
            <a:chExt cx="3393254" cy="623456"/>
          </a:xfrm>
        </p:grpSpPr>
        <p:sp>
          <p:nvSpPr>
            <p:cNvPr id="386" name="Google Shape;386;p16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Stop bit: Indica termino da informação</a:t>
              </a:r>
              <a:endParaRPr/>
            </a:p>
          </p:txBody>
        </p:sp>
        <p:sp>
          <p:nvSpPr>
            <p:cNvPr id="387" name="Google Shape;387;p16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88" name="Google Shape;388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7544" y="4365104"/>
            <a:ext cx="8496320" cy="176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 txBox="1"/>
          <p:nvPr/>
        </p:nvSpPr>
        <p:spPr>
          <a:xfrm>
            <a:off x="228600" y="133350"/>
            <a:ext cx="6324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O que é comunicação?</a:t>
            </a:r>
            <a:endParaRPr/>
          </a:p>
        </p:txBody>
      </p:sp>
      <p:pic>
        <p:nvPicPr>
          <p:cNvPr id="168" name="Google Shape;16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28230" y="1628800"/>
            <a:ext cx="3806247" cy="3806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7"/>
          <p:cNvSpPr/>
          <p:nvPr/>
        </p:nvSpPr>
        <p:spPr>
          <a:xfrm flipH="1">
            <a:off x="179512" y="1048653"/>
            <a:ext cx="1024758" cy="724163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17"/>
          <p:cNvSpPr/>
          <p:nvPr/>
        </p:nvSpPr>
        <p:spPr>
          <a:xfrm flipH="1">
            <a:off x="1011143" y="1048653"/>
            <a:ext cx="4221216" cy="724163"/>
          </a:xfrm>
          <a:custGeom>
            <a:avLst/>
            <a:gdLst/>
            <a:ahLst/>
            <a:cxnLst/>
            <a:rect l="l" t="t" r="r" b="b"/>
            <a:pathLst>
              <a:path w="5628288" h="965551" extrusionOk="0">
                <a:moveTo>
                  <a:pt x="5145513" y="0"/>
                </a:moveTo>
                <a:lnTo>
                  <a:pt x="4908331" y="0"/>
                </a:lnTo>
                <a:lnTo>
                  <a:pt x="4261944" y="0"/>
                </a:lnTo>
                <a:lnTo>
                  <a:pt x="0" y="0"/>
                </a:lnTo>
                <a:lnTo>
                  <a:pt x="0" y="965551"/>
                </a:lnTo>
                <a:lnTo>
                  <a:pt x="4261944" y="965551"/>
                </a:lnTo>
                <a:lnTo>
                  <a:pt x="4908331" y="965551"/>
                </a:lnTo>
                <a:lnTo>
                  <a:pt x="5145513" y="965551"/>
                </a:lnTo>
                <a:lnTo>
                  <a:pt x="5628288" y="48277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432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Bits de informação 🡪 Data Bits</a:t>
            </a:r>
            <a:endParaRPr/>
          </a:p>
        </p:txBody>
      </p:sp>
      <p:sp>
        <p:nvSpPr>
          <p:cNvPr id="396" name="Google Shape;396;p17"/>
          <p:cNvSpPr txBox="1"/>
          <p:nvPr/>
        </p:nvSpPr>
        <p:spPr>
          <a:xfrm>
            <a:off x="228600" y="126784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UART</a:t>
            </a:r>
            <a:endParaRPr/>
          </a:p>
        </p:txBody>
      </p:sp>
      <p:grpSp>
        <p:nvGrpSpPr>
          <p:cNvPr id="397" name="Google Shape;397;p17"/>
          <p:cNvGrpSpPr/>
          <p:nvPr/>
        </p:nvGrpSpPr>
        <p:grpSpPr>
          <a:xfrm>
            <a:off x="5427218" y="620688"/>
            <a:ext cx="3393254" cy="623456"/>
            <a:chOff x="1063278" y="1818112"/>
            <a:chExt cx="3393254" cy="623456"/>
          </a:xfrm>
        </p:grpSpPr>
        <p:sp>
          <p:nvSpPr>
            <p:cNvPr id="398" name="Google Shape;398;p17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accent2"/>
                  </a:solidFill>
                  <a:latin typeface="Calibri"/>
                  <a:ea typeface="Calibri"/>
                  <a:cs typeface="Calibri"/>
                  <a:sym typeface="Calibri"/>
                </a:rPr>
                <a:t>Podem ser de 5 a 9 bits.</a:t>
              </a: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17"/>
          <p:cNvGrpSpPr/>
          <p:nvPr/>
        </p:nvGrpSpPr>
        <p:grpSpPr>
          <a:xfrm>
            <a:off x="5427218" y="1240579"/>
            <a:ext cx="3393254" cy="623456"/>
            <a:chOff x="1063278" y="1818112"/>
            <a:chExt cx="3393254" cy="623456"/>
          </a:xfrm>
        </p:grpSpPr>
        <p:sp>
          <p:nvSpPr>
            <p:cNvPr id="401" name="Google Shape;401;p17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accent2"/>
                  </a:solidFill>
                  <a:latin typeface="Calibri"/>
                  <a:ea typeface="Calibri"/>
                  <a:cs typeface="Calibri"/>
                  <a:sym typeface="Calibri"/>
                </a:rPr>
                <a:t>Normalmente usamos de 7 a 8 bits;</a:t>
              </a: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" name="Google Shape;403;p17"/>
          <p:cNvGrpSpPr/>
          <p:nvPr/>
        </p:nvGrpSpPr>
        <p:grpSpPr>
          <a:xfrm>
            <a:off x="5427218" y="1816643"/>
            <a:ext cx="3393254" cy="623456"/>
            <a:chOff x="1063278" y="1818112"/>
            <a:chExt cx="3393254" cy="623456"/>
          </a:xfrm>
        </p:grpSpPr>
        <p:sp>
          <p:nvSpPr>
            <p:cNvPr id="404" name="Google Shape;404;p17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accent2"/>
                  </a:solidFill>
                  <a:latin typeface="Calibri"/>
                  <a:ea typeface="Calibri"/>
                  <a:cs typeface="Calibri"/>
                  <a:sym typeface="Calibri"/>
                </a:rPr>
                <a:t>Bit menos significativo primeiro (LSB);</a:t>
              </a: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6" name="Google Shape;40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7544" y="4402878"/>
            <a:ext cx="8496320" cy="1762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7" name="Google Shape;407;p17"/>
          <p:cNvGrpSpPr/>
          <p:nvPr/>
        </p:nvGrpSpPr>
        <p:grpSpPr>
          <a:xfrm>
            <a:off x="323528" y="2780928"/>
            <a:ext cx="8496320" cy="1512168"/>
            <a:chOff x="638714" y="1308295"/>
            <a:chExt cx="10971395" cy="1901011"/>
          </a:xfrm>
        </p:grpSpPr>
        <p:sp>
          <p:nvSpPr>
            <p:cNvPr id="408" name="Google Shape;408;p17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Por Exemplo:</a:t>
              </a:r>
              <a:endParaRPr/>
            </a:p>
            <a:p>
              <a:pPr marL="342900" marR="0" lvl="0" indent="-342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-"/>
              </a:pP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 letra ‘S’ = 0x52 = 1010011</a:t>
              </a:r>
              <a:endParaRPr/>
            </a:p>
            <a:p>
              <a:pPr marL="342900" marR="0" lvl="0" indent="-342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-"/>
              </a:pP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Na Ordem LSB     = 1100101</a:t>
              </a: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8"/>
          <p:cNvSpPr/>
          <p:nvPr/>
        </p:nvSpPr>
        <p:spPr>
          <a:xfrm flipH="1">
            <a:off x="179512" y="1052736"/>
            <a:ext cx="1024758" cy="724163"/>
          </a:xfrm>
          <a:prstGeom prst="chevron">
            <a:avLst>
              <a:gd name="adj" fmla="val 50000"/>
            </a:avLst>
          </a:prstGeom>
          <a:solidFill>
            <a:srgbClr val="5B9BD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18"/>
          <p:cNvSpPr/>
          <p:nvPr/>
        </p:nvSpPr>
        <p:spPr>
          <a:xfrm flipH="1">
            <a:off x="1011144" y="1052736"/>
            <a:ext cx="4221216" cy="724163"/>
          </a:xfrm>
          <a:custGeom>
            <a:avLst/>
            <a:gdLst/>
            <a:ahLst/>
            <a:cxnLst/>
            <a:rect l="l" t="t" r="r" b="b"/>
            <a:pathLst>
              <a:path w="5628288" h="965551" extrusionOk="0">
                <a:moveTo>
                  <a:pt x="5145513" y="0"/>
                </a:moveTo>
                <a:lnTo>
                  <a:pt x="4908331" y="0"/>
                </a:lnTo>
                <a:lnTo>
                  <a:pt x="4261944" y="0"/>
                </a:lnTo>
                <a:lnTo>
                  <a:pt x="0" y="0"/>
                </a:lnTo>
                <a:lnTo>
                  <a:pt x="0" y="965551"/>
                </a:lnTo>
                <a:lnTo>
                  <a:pt x="4261944" y="965551"/>
                </a:lnTo>
                <a:lnTo>
                  <a:pt x="4908331" y="965551"/>
                </a:lnTo>
                <a:lnTo>
                  <a:pt x="5145513" y="965551"/>
                </a:lnTo>
                <a:lnTo>
                  <a:pt x="5628288" y="48277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43200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rgbClr val="5B9BD5"/>
                </a:solidFill>
                <a:latin typeface="Calibri"/>
                <a:ea typeface="Calibri"/>
                <a:cs typeface="Calibri"/>
                <a:sym typeface="Calibri"/>
              </a:rPr>
              <a:t>Bits de Paridade 🡪 Opcional</a:t>
            </a:r>
            <a:endParaRPr sz="1350" b="1">
              <a:solidFill>
                <a:srgbClr val="5B9B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18"/>
          <p:cNvSpPr txBox="1"/>
          <p:nvPr/>
        </p:nvSpPr>
        <p:spPr>
          <a:xfrm>
            <a:off x="228600" y="126784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UART</a:t>
            </a:r>
            <a:endParaRPr/>
          </a:p>
        </p:txBody>
      </p:sp>
      <p:grpSp>
        <p:nvGrpSpPr>
          <p:cNvPr id="418" name="Google Shape;418;p18"/>
          <p:cNvGrpSpPr/>
          <p:nvPr/>
        </p:nvGrpSpPr>
        <p:grpSpPr>
          <a:xfrm>
            <a:off x="5436096" y="764704"/>
            <a:ext cx="3393254" cy="623456"/>
            <a:chOff x="1063277" y="5626407"/>
            <a:chExt cx="3393254" cy="623456"/>
          </a:xfrm>
        </p:grpSpPr>
        <p:sp>
          <p:nvSpPr>
            <p:cNvPr id="419" name="Google Shape;419;p18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5B9BD5"/>
                  </a:solidFill>
                  <a:latin typeface="Calibri"/>
                  <a:ea typeface="Calibri"/>
                  <a:cs typeface="Calibri"/>
                  <a:sym typeface="Calibri"/>
                </a:rPr>
                <a:t>Usado para detectar erros</a:t>
              </a:r>
              <a:endParaRPr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5436123" y="1384077"/>
            <a:ext cx="3393254" cy="623456"/>
            <a:chOff x="1063277" y="5626407"/>
            <a:chExt cx="3393254" cy="623456"/>
          </a:xfrm>
        </p:grpSpPr>
        <p:sp>
          <p:nvSpPr>
            <p:cNvPr id="422" name="Google Shape;422;p18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 dirty="0">
                  <a:solidFill>
                    <a:srgbClr val="5B9BD5"/>
                  </a:solidFill>
                  <a:latin typeface="Calibri"/>
                  <a:ea typeface="Calibri"/>
                  <a:cs typeface="Calibri"/>
                  <a:sym typeface="Calibri"/>
                </a:rPr>
                <a:t>Paridade PAR: a quantidade de 1 deve ser par </a:t>
              </a:r>
              <a:r>
                <a:rPr lang="pt-BR" sz="1400" b="1" dirty="0">
                  <a:solidFill>
                    <a:srgbClr val="5B9BD5"/>
                  </a:solidFill>
                  <a:latin typeface="Calibri"/>
                  <a:ea typeface="Calibri"/>
                  <a:cs typeface="Calibri"/>
                  <a:sym typeface="Wingdings" panose="05000000000000000000" pitchFamily="2" charset="2"/>
                </a:rPr>
                <a:t></a:t>
              </a:r>
              <a:r>
                <a:rPr lang="pt-BR" sz="1400" b="1" dirty="0">
                  <a:solidFill>
                    <a:srgbClr val="5B9BD5"/>
                  </a:solidFill>
                  <a:latin typeface="Calibri"/>
                  <a:ea typeface="Calibri"/>
                  <a:cs typeface="Calibri"/>
                  <a:sym typeface="Calibri"/>
                </a:rPr>
                <a:t> Bit de Paridade = 1</a:t>
              </a:r>
              <a:endParaRPr dirty="0"/>
            </a:p>
          </p:txBody>
        </p:sp>
        <p:sp>
          <p:nvSpPr>
            <p:cNvPr id="423" name="Google Shape;423;p18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4" name="Google Shape;424;p18"/>
          <p:cNvGrpSpPr/>
          <p:nvPr/>
        </p:nvGrpSpPr>
        <p:grpSpPr>
          <a:xfrm>
            <a:off x="5437392" y="1960141"/>
            <a:ext cx="3393254" cy="623456"/>
            <a:chOff x="1063277" y="5626407"/>
            <a:chExt cx="3393254" cy="623456"/>
          </a:xfrm>
        </p:grpSpPr>
        <p:sp>
          <p:nvSpPr>
            <p:cNvPr id="425" name="Google Shape;425;p18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 dirty="0">
                  <a:solidFill>
                    <a:srgbClr val="5B9BD5"/>
                  </a:solidFill>
                  <a:latin typeface="Calibri"/>
                  <a:ea typeface="Calibri"/>
                  <a:cs typeface="Calibri"/>
                  <a:sym typeface="Calibri"/>
                </a:rPr>
                <a:t>Paridade IMPAR: a quantidade de 1 deve ser impar</a:t>
              </a:r>
              <a:r>
                <a:rPr lang="pt-BR" sz="1400" b="1" dirty="0">
                  <a:solidFill>
                    <a:srgbClr val="5B9BD5"/>
                  </a:solidFill>
                  <a:latin typeface="Calibri"/>
                  <a:ea typeface="Calibri"/>
                  <a:cs typeface="Calibri"/>
                  <a:sym typeface="Wingdings" panose="05000000000000000000" pitchFamily="2" charset="2"/>
                </a:rPr>
                <a:t></a:t>
              </a:r>
              <a:r>
                <a:rPr lang="pt-BR" sz="1400" b="1" dirty="0">
                  <a:solidFill>
                    <a:srgbClr val="5B9BD5"/>
                  </a:solidFill>
                  <a:latin typeface="Calibri"/>
                  <a:ea typeface="Calibri"/>
                  <a:cs typeface="Calibri"/>
                  <a:sym typeface="Calibri"/>
                </a:rPr>
                <a:t> Bit de Paridade = 0</a:t>
              </a:r>
              <a:endParaRPr dirty="0"/>
            </a:p>
          </p:txBody>
        </p:sp>
        <p:sp>
          <p:nvSpPr>
            <p:cNvPr id="426" name="Google Shape;426;p18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" name="Google Shape;427;p18"/>
          <p:cNvGrpSpPr/>
          <p:nvPr/>
        </p:nvGrpSpPr>
        <p:grpSpPr>
          <a:xfrm>
            <a:off x="5436123" y="2536205"/>
            <a:ext cx="3393254" cy="623456"/>
            <a:chOff x="1063277" y="5626407"/>
            <a:chExt cx="3393254" cy="623456"/>
          </a:xfrm>
        </p:grpSpPr>
        <p:sp>
          <p:nvSpPr>
            <p:cNvPr id="428" name="Google Shape;428;p18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5B9BD5"/>
                  </a:solidFill>
                  <a:latin typeface="Calibri"/>
                  <a:ea typeface="Calibri"/>
                  <a:cs typeface="Calibri"/>
                  <a:sym typeface="Calibri"/>
                </a:rPr>
                <a:t>Só consegue detectar erro de um único bit</a:t>
              </a:r>
              <a:endParaRPr/>
            </a:p>
          </p:txBody>
        </p:sp>
        <p:sp>
          <p:nvSpPr>
            <p:cNvPr id="429" name="Google Shape;429;p18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30" name="Google Shape;43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7544" y="4402878"/>
            <a:ext cx="8496320" cy="1762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1" name="Google Shape;431;p18"/>
          <p:cNvGrpSpPr/>
          <p:nvPr/>
        </p:nvGrpSpPr>
        <p:grpSpPr>
          <a:xfrm>
            <a:off x="323528" y="3279449"/>
            <a:ext cx="8496320" cy="1085655"/>
            <a:chOff x="638714" y="1308295"/>
            <a:chExt cx="10971395" cy="1901011"/>
          </a:xfrm>
        </p:grpSpPr>
        <p:sp>
          <p:nvSpPr>
            <p:cNvPr id="432" name="Google Shape;432;p18"/>
            <p:cNvSpPr/>
            <p:nvPr/>
          </p:nvSpPr>
          <p:spPr>
            <a:xfrm>
              <a:off x="1378422" y="1308295"/>
              <a:ext cx="10231687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Por Exemplo:</a:t>
              </a:r>
              <a:endParaRPr dirty="0"/>
            </a:p>
            <a:p>
              <a:pPr marL="342900" marR="0" lvl="0" indent="-342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-"/>
              </a:pPr>
              <a:r>
                <a:rPr lang="pt-BR" sz="20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 letra ‘S’ = 0x52 = 1010011</a:t>
              </a:r>
              <a:r>
                <a:rPr lang="pt-BR" sz="20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Wingdings" panose="05000000000000000000" pitchFamily="2" charset="2"/>
                </a:rPr>
                <a:t></a:t>
              </a:r>
              <a:r>
                <a:rPr lang="pt-BR" sz="20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possui Quatro 1’s</a:t>
              </a:r>
              <a:endParaRPr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-"/>
              </a:pPr>
              <a:r>
                <a:rPr lang="pt-BR" sz="20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Paridade Par!</a:t>
              </a:r>
              <a:endParaRPr dirty="0"/>
            </a:p>
          </p:txBody>
        </p:sp>
        <p:sp>
          <p:nvSpPr>
            <p:cNvPr id="433" name="Google Shape;433;p18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rgbClr val="5B9BD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19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grpSp>
        <p:nvGrpSpPr>
          <p:cNvPr id="440" name="Google Shape;440;p19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441" name="Google Shape;441;p19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Interface de comunicação com 4 “fios”, desenvolvido pela Motorola em 1980s</a:t>
              </a: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3" name="Google Shape;443;p19"/>
          <p:cNvGrpSpPr/>
          <p:nvPr/>
        </p:nvGrpSpPr>
        <p:grpSpPr>
          <a:xfrm>
            <a:off x="386658" y="2233045"/>
            <a:ext cx="3393254" cy="623456"/>
            <a:chOff x="1063278" y="1818112"/>
            <a:chExt cx="3393254" cy="623456"/>
          </a:xfrm>
        </p:grpSpPr>
        <p:sp>
          <p:nvSpPr>
            <p:cNvPr id="444" name="Google Shape;444;p19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Velocidade superior aos padrões UART e I2C</a:t>
              </a:r>
              <a:endParaRPr/>
            </a:p>
          </p:txBody>
        </p:sp>
        <p:sp>
          <p:nvSpPr>
            <p:cNvPr id="445" name="Google Shape;445;p19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" name="Google Shape;446;p19"/>
          <p:cNvGrpSpPr/>
          <p:nvPr/>
        </p:nvGrpSpPr>
        <p:grpSpPr>
          <a:xfrm>
            <a:off x="386658" y="3311977"/>
            <a:ext cx="3393254" cy="623456"/>
            <a:chOff x="1063278" y="3087544"/>
            <a:chExt cx="3393254" cy="623456"/>
          </a:xfrm>
        </p:grpSpPr>
        <p:sp>
          <p:nvSpPr>
            <p:cNvPr id="447" name="Google Shape;447;p19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Usado para transferir informações entre um controlador (smart) e um periférico (less smart)</a:t>
              </a:r>
              <a:endParaRPr/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9" name="Google Shape;449;p19"/>
          <p:cNvGrpSpPr/>
          <p:nvPr/>
        </p:nvGrpSpPr>
        <p:grpSpPr>
          <a:xfrm>
            <a:off x="386657" y="4390909"/>
            <a:ext cx="3393254" cy="623456"/>
            <a:chOff x="1063277" y="4356976"/>
            <a:chExt cx="3393254" cy="623456"/>
          </a:xfrm>
        </p:grpSpPr>
        <p:sp>
          <p:nvSpPr>
            <p:cNvPr id="450" name="Google Shape;450;p19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Um Controlador pode se comunicar com um ou mais periféricos!</a:t>
              </a: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2" name="Google Shape;452;p19"/>
          <p:cNvGrpSpPr/>
          <p:nvPr/>
        </p:nvGrpSpPr>
        <p:grpSpPr>
          <a:xfrm>
            <a:off x="386657" y="5469840"/>
            <a:ext cx="3393254" cy="623456"/>
            <a:chOff x="1063277" y="5626407"/>
            <a:chExt cx="3393254" cy="623456"/>
          </a:xfrm>
        </p:grpSpPr>
        <p:sp>
          <p:nvSpPr>
            <p:cNvPr id="453" name="Google Shape;453;p19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Ao contrário da UART, as informações são enviadas em Conjuntos de Bytes!</a:t>
              </a:r>
              <a:endParaRPr/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19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grpSp>
        <p:nvGrpSpPr>
          <p:cNvPr id="440" name="Google Shape;440;p19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441" name="Google Shape;441;p19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Interface de comunicação com 4 “fios”, desenvolvido pela Motorola em 1980s</a:t>
              </a: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3" name="Google Shape;443;p19"/>
          <p:cNvGrpSpPr/>
          <p:nvPr/>
        </p:nvGrpSpPr>
        <p:grpSpPr>
          <a:xfrm>
            <a:off x="386658" y="2233045"/>
            <a:ext cx="3393254" cy="623456"/>
            <a:chOff x="1063278" y="1818112"/>
            <a:chExt cx="3393254" cy="623456"/>
          </a:xfrm>
        </p:grpSpPr>
        <p:sp>
          <p:nvSpPr>
            <p:cNvPr id="444" name="Google Shape;444;p19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Velocidade superior aos padrões UART e I2C</a:t>
              </a:r>
              <a:endParaRPr/>
            </a:p>
          </p:txBody>
        </p:sp>
        <p:sp>
          <p:nvSpPr>
            <p:cNvPr id="445" name="Google Shape;445;p19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" name="Google Shape;446;p19"/>
          <p:cNvGrpSpPr/>
          <p:nvPr/>
        </p:nvGrpSpPr>
        <p:grpSpPr>
          <a:xfrm>
            <a:off x="386658" y="3311977"/>
            <a:ext cx="3393254" cy="623456"/>
            <a:chOff x="1063278" y="3087544"/>
            <a:chExt cx="3393254" cy="623456"/>
          </a:xfrm>
        </p:grpSpPr>
        <p:sp>
          <p:nvSpPr>
            <p:cNvPr id="447" name="Google Shape;447;p19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Usado para transferir informações entre um controlador (smart) e um periférico (less smart)</a:t>
              </a:r>
              <a:endParaRPr/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9" name="Google Shape;449;p19"/>
          <p:cNvGrpSpPr/>
          <p:nvPr/>
        </p:nvGrpSpPr>
        <p:grpSpPr>
          <a:xfrm>
            <a:off x="386657" y="4390909"/>
            <a:ext cx="3393254" cy="623456"/>
            <a:chOff x="1063277" y="4356976"/>
            <a:chExt cx="3393254" cy="623456"/>
          </a:xfrm>
        </p:grpSpPr>
        <p:sp>
          <p:nvSpPr>
            <p:cNvPr id="450" name="Google Shape;450;p19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Um Controlador pode se comunicar com um ou mais periféricos!</a:t>
              </a: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2" name="Google Shape;452;p19"/>
          <p:cNvGrpSpPr/>
          <p:nvPr/>
        </p:nvGrpSpPr>
        <p:grpSpPr>
          <a:xfrm>
            <a:off x="386657" y="5469840"/>
            <a:ext cx="3393254" cy="623456"/>
            <a:chOff x="1063277" y="5626407"/>
            <a:chExt cx="3393254" cy="623456"/>
          </a:xfrm>
        </p:grpSpPr>
        <p:sp>
          <p:nvSpPr>
            <p:cNvPr id="453" name="Google Shape;453;p19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Ao contrário da UART, as informações são enviadas em Conjuntos de Bytes!</a:t>
              </a:r>
              <a:endParaRPr/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5" name="Google Shape;455;p19"/>
          <p:cNvSpPr txBox="1"/>
          <p:nvPr/>
        </p:nvSpPr>
        <p:spPr>
          <a:xfrm>
            <a:off x="4852273" y="2411029"/>
            <a:ext cx="3843543" cy="203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https://en.wikipedia.org/wiki/Serial_Peripheral_Interface#/media/File:SPI_single_slave.svg</a:t>
            </a:r>
            <a:endParaRPr/>
          </a:p>
        </p:txBody>
      </p:sp>
      <p:pic>
        <p:nvPicPr>
          <p:cNvPr id="456" name="Google Shape;456;p19" descr="undefin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95936" y="1114260"/>
            <a:ext cx="4872487" cy="1522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19" descr="undefin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96695" y="2849095"/>
            <a:ext cx="4479761" cy="3555496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19"/>
          <p:cNvSpPr txBox="1"/>
          <p:nvPr/>
        </p:nvSpPr>
        <p:spPr>
          <a:xfrm>
            <a:off x="5379016" y="6204536"/>
            <a:ext cx="2790056" cy="20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https://en.wikipedia.org/wiki/File:SPI_three_slaves.svg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896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0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grpSp>
        <p:nvGrpSpPr>
          <p:cNvPr id="465" name="Google Shape;465;p20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466" name="Google Shape;466;p20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SS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ou </a:t>
              </a: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CS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(Chip Select) 🡪 Escolhe o periférico de destino da comunicação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" name="Google Shape;468;p20"/>
          <p:cNvGrpSpPr/>
          <p:nvPr/>
        </p:nvGrpSpPr>
        <p:grpSpPr>
          <a:xfrm>
            <a:off x="386658" y="2136881"/>
            <a:ext cx="3393254" cy="623456"/>
            <a:chOff x="1063278" y="1818112"/>
            <a:chExt cx="3393254" cy="623456"/>
          </a:xfrm>
        </p:grpSpPr>
        <p:sp>
          <p:nvSpPr>
            <p:cNvPr id="469" name="Google Shape;469;p20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SCLK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(Synchronous Clock) 🡪 Fornece os pulsos de sincronismo da comunicação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1" name="Google Shape;471;p20"/>
          <p:cNvGrpSpPr/>
          <p:nvPr/>
        </p:nvGrpSpPr>
        <p:grpSpPr>
          <a:xfrm>
            <a:off x="386658" y="3119649"/>
            <a:ext cx="3393254" cy="623456"/>
            <a:chOff x="1063278" y="3087544"/>
            <a:chExt cx="3393254" cy="623456"/>
          </a:xfrm>
        </p:grpSpPr>
        <p:sp>
          <p:nvSpPr>
            <p:cNvPr id="472" name="Google Shape;472;p20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MOSI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(Master Out – Slave In) 🡪 Informação transmitida pelo Controlador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4" name="Google Shape;474;p20"/>
          <p:cNvGrpSpPr/>
          <p:nvPr/>
        </p:nvGrpSpPr>
        <p:grpSpPr>
          <a:xfrm>
            <a:off x="386657" y="4102417"/>
            <a:ext cx="3393254" cy="623456"/>
            <a:chOff x="1063277" y="4356976"/>
            <a:chExt cx="3393254" cy="623456"/>
          </a:xfrm>
        </p:grpSpPr>
        <p:sp>
          <p:nvSpPr>
            <p:cNvPr id="475" name="Google Shape;475;p20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MISO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(Master In – Slave Out) 🡪 Informação enviada pelo Periférico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7" name="Google Shape;477;p20"/>
          <p:cNvGrpSpPr/>
          <p:nvPr/>
        </p:nvGrpSpPr>
        <p:grpSpPr>
          <a:xfrm>
            <a:off x="386657" y="5085184"/>
            <a:ext cx="3393254" cy="1388160"/>
            <a:chOff x="1063277" y="5626407"/>
            <a:chExt cx="3393254" cy="623456"/>
          </a:xfrm>
        </p:grpSpPr>
        <p:sp>
          <p:nvSpPr>
            <p:cNvPr id="478" name="Google Shape;478;p20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No Arduino, os pinos são mapeados como: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13 - SCK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12 - MISO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11 - MOSI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10 – SS/CS</a:t>
              </a: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3" name="Google Shape;483;p20"/>
          <p:cNvSpPr txBox="1"/>
          <p:nvPr/>
        </p:nvSpPr>
        <p:spPr>
          <a:xfrm>
            <a:off x="4852273" y="2411029"/>
            <a:ext cx="3843543" cy="203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https://en.wikipedia.org/wiki/Serial_Peripheral_Interface#/media/File:SPI_single_slave.svg</a:t>
            </a:r>
            <a:endParaRPr/>
          </a:p>
        </p:txBody>
      </p:sp>
      <p:pic>
        <p:nvPicPr>
          <p:cNvPr id="484" name="Google Shape;484;p20" descr="undefin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95936" y="1114260"/>
            <a:ext cx="4872487" cy="1522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0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grpSp>
        <p:nvGrpSpPr>
          <p:cNvPr id="465" name="Google Shape;465;p20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466" name="Google Shape;466;p20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SS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ou </a:t>
              </a: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CS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(Chip Select) 🡪 Escolhe o periférico de destino da comunicação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" name="Google Shape;468;p20"/>
          <p:cNvGrpSpPr/>
          <p:nvPr/>
        </p:nvGrpSpPr>
        <p:grpSpPr>
          <a:xfrm>
            <a:off x="386658" y="2136881"/>
            <a:ext cx="3393254" cy="623456"/>
            <a:chOff x="1063278" y="1818112"/>
            <a:chExt cx="3393254" cy="623456"/>
          </a:xfrm>
        </p:grpSpPr>
        <p:sp>
          <p:nvSpPr>
            <p:cNvPr id="469" name="Google Shape;469;p20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SCLK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(Synchronous Clock) 🡪 Fornece os pulsos de sincronismo da comunicação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1" name="Google Shape;471;p20"/>
          <p:cNvGrpSpPr/>
          <p:nvPr/>
        </p:nvGrpSpPr>
        <p:grpSpPr>
          <a:xfrm>
            <a:off x="386658" y="3119649"/>
            <a:ext cx="3393254" cy="623456"/>
            <a:chOff x="1063278" y="3087544"/>
            <a:chExt cx="3393254" cy="623456"/>
          </a:xfrm>
        </p:grpSpPr>
        <p:sp>
          <p:nvSpPr>
            <p:cNvPr id="472" name="Google Shape;472;p20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MOSI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(Master Out – Slave In) 🡪 Informação transmitida pelo Controlador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4" name="Google Shape;474;p20"/>
          <p:cNvGrpSpPr/>
          <p:nvPr/>
        </p:nvGrpSpPr>
        <p:grpSpPr>
          <a:xfrm>
            <a:off x="386657" y="4102417"/>
            <a:ext cx="3393254" cy="623456"/>
            <a:chOff x="1063277" y="4356976"/>
            <a:chExt cx="3393254" cy="623456"/>
          </a:xfrm>
        </p:grpSpPr>
        <p:sp>
          <p:nvSpPr>
            <p:cNvPr id="475" name="Google Shape;475;p20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MISO</a:t>
              </a: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(Master In – Slave Out) 🡪 Informação enviada pelo Periférico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7" name="Google Shape;477;p20"/>
          <p:cNvGrpSpPr/>
          <p:nvPr/>
        </p:nvGrpSpPr>
        <p:grpSpPr>
          <a:xfrm>
            <a:off x="386657" y="5085184"/>
            <a:ext cx="3393254" cy="1388160"/>
            <a:chOff x="1063277" y="5626407"/>
            <a:chExt cx="3393254" cy="623456"/>
          </a:xfrm>
        </p:grpSpPr>
        <p:sp>
          <p:nvSpPr>
            <p:cNvPr id="478" name="Google Shape;478;p20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No Arduino, os pinos são mapeados como: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13 - SCK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12 - MISO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11 - MOSI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10 – SS/CS</a:t>
              </a: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80" name="Google Shape;480;p20" descr="Vetor de Arduino Uno board used for robotic coding training do Stock |  Adobe Stock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3935433"/>
            <a:ext cx="3503848" cy="2494667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20"/>
          <p:cNvSpPr/>
          <p:nvPr/>
        </p:nvSpPr>
        <p:spPr>
          <a:xfrm>
            <a:off x="6156176" y="3743761"/>
            <a:ext cx="576064" cy="699161"/>
          </a:xfrm>
          <a:prstGeom prst="rect">
            <a:avLst/>
          </a:prstGeom>
          <a:noFill/>
          <a:ln w="57150" cap="flat" cmpd="sng">
            <a:solidFill>
              <a:srgbClr val="ED265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2" name="Google Shape;482;p20"/>
          <p:cNvSpPr txBox="1"/>
          <p:nvPr/>
        </p:nvSpPr>
        <p:spPr>
          <a:xfrm>
            <a:off x="6195224" y="3374429"/>
            <a:ext cx="8058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SPI</a:t>
            </a:r>
            <a:endParaRPr sz="1800" b="1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20"/>
          <p:cNvSpPr txBox="1"/>
          <p:nvPr/>
        </p:nvSpPr>
        <p:spPr>
          <a:xfrm>
            <a:off x="4852273" y="2411029"/>
            <a:ext cx="3843543" cy="203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https://en.wikipedia.org/wiki/Serial_Peripheral_Interface#/media/File:SPI_single_slave.svg</a:t>
            </a:r>
            <a:endParaRPr/>
          </a:p>
        </p:txBody>
      </p:sp>
      <p:pic>
        <p:nvPicPr>
          <p:cNvPr id="484" name="Google Shape;484;p20" descr="undefin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95936" y="1114260"/>
            <a:ext cx="4872487" cy="15226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5327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1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pic>
        <p:nvPicPr>
          <p:cNvPr id="491" name="Google Shape;491;p21"/>
          <p:cNvPicPr preferRelativeResize="0"/>
          <p:nvPr/>
        </p:nvPicPr>
        <p:blipFill rotWithShape="1">
          <a:blip r:embed="rId3">
            <a:alphaModFix/>
          </a:blip>
          <a:srcRect l="3842" t="4343" r="2658"/>
          <a:stretch/>
        </p:blipFill>
        <p:spPr>
          <a:xfrm>
            <a:off x="1947395" y="3645024"/>
            <a:ext cx="5472608" cy="2826481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21"/>
          <p:cNvSpPr/>
          <p:nvPr/>
        </p:nvSpPr>
        <p:spPr>
          <a:xfrm>
            <a:off x="467544" y="692696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467544" y="1714484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1954474" y="1714484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21"/>
          <p:cNvSpPr/>
          <p:nvPr/>
        </p:nvSpPr>
        <p:spPr>
          <a:xfrm>
            <a:off x="3595576" y="1714484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21"/>
          <p:cNvSpPr/>
          <p:nvPr/>
        </p:nvSpPr>
        <p:spPr>
          <a:xfrm>
            <a:off x="6771753" y="1714484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5189261" y="1714484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21"/>
          <p:cNvSpPr/>
          <p:nvPr/>
        </p:nvSpPr>
        <p:spPr>
          <a:xfrm>
            <a:off x="2090426" y="692696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3713307" y="692696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5336189" y="692696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6959070" y="692696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1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pic>
        <p:nvPicPr>
          <p:cNvPr id="491" name="Google Shape;491;p21"/>
          <p:cNvPicPr preferRelativeResize="0"/>
          <p:nvPr/>
        </p:nvPicPr>
        <p:blipFill rotWithShape="1">
          <a:blip r:embed="rId3">
            <a:alphaModFix/>
          </a:blip>
          <a:srcRect l="3842" t="4343" r="2658"/>
          <a:stretch/>
        </p:blipFill>
        <p:spPr>
          <a:xfrm>
            <a:off x="1947395" y="3645024"/>
            <a:ext cx="5472608" cy="2826481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21"/>
          <p:cNvSpPr/>
          <p:nvPr/>
        </p:nvSpPr>
        <p:spPr>
          <a:xfrm>
            <a:off x="489496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O Controlador coloca o sinal do CS em baixa</a:t>
            </a:r>
            <a:endParaRPr/>
          </a:p>
        </p:txBody>
      </p:sp>
      <p:sp>
        <p:nvSpPr>
          <p:cNvPr id="493" name="Google Shape;493;p21"/>
          <p:cNvSpPr/>
          <p:nvPr/>
        </p:nvSpPr>
        <p:spPr>
          <a:xfrm>
            <a:off x="467544" y="692696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467544" y="1714484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1954474" y="1714484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21"/>
          <p:cNvSpPr/>
          <p:nvPr/>
        </p:nvSpPr>
        <p:spPr>
          <a:xfrm>
            <a:off x="3595576" y="1714484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21"/>
          <p:cNvSpPr/>
          <p:nvPr/>
        </p:nvSpPr>
        <p:spPr>
          <a:xfrm>
            <a:off x="6771753" y="1714484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5189261" y="1714484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21"/>
          <p:cNvSpPr/>
          <p:nvPr/>
        </p:nvSpPr>
        <p:spPr>
          <a:xfrm>
            <a:off x="2090426" y="692696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3713307" y="692696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5336189" y="692696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6959070" y="692696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153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1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pic>
        <p:nvPicPr>
          <p:cNvPr id="491" name="Google Shape;491;p21"/>
          <p:cNvPicPr preferRelativeResize="0"/>
          <p:nvPr/>
        </p:nvPicPr>
        <p:blipFill rotWithShape="1">
          <a:blip r:embed="rId3">
            <a:alphaModFix/>
          </a:blip>
          <a:srcRect l="3842" t="4343" r="2658"/>
          <a:stretch/>
        </p:blipFill>
        <p:spPr>
          <a:xfrm>
            <a:off x="1947395" y="3645024"/>
            <a:ext cx="5472608" cy="2826481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21"/>
          <p:cNvSpPr/>
          <p:nvPr/>
        </p:nvSpPr>
        <p:spPr>
          <a:xfrm>
            <a:off x="489496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O Controlador coloca o sinal do CS em baixa</a:t>
            </a:r>
            <a:endParaRPr/>
          </a:p>
        </p:txBody>
      </p:sp>
      <p:sp>
        <p:nvSpPr>
          <p:cNvPr id="493" name="Google Shape;493;p21"/>
          <p:cNvSpPr/>
          <p:nvPr/>
        </p:nvSpPr>
        <p:spPr>
          <a:xfrm>
            <a:off x="467544" y="692696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467544" y="1714484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1954474" y="1714484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21"/>
          <p:cNvSpPr/>
          <p:nvPr/>
        </p:nvSpPr>
        <p:spPr>
          <a:xfrm>
            <a:off x="2101401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Em seguida, começa a fornecer o sinal de sincronismo pelo SCLK</a:t>
            </a:r>
            <a:endParaRPr/>
          </a:p>
        </p:txBody>
      </p:sp>
      <p:sp>
        <p:nvSpPr>
          <p:cNvPr id="498" name="Google Shape;498;p21"/>
          <p:cNvSpPr/>
          <p:nvPr/>
        </p:nvSpPr>
        <p:spPr>
          <a:xfrm>
            <a:off x="3595576" y="1714484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21"/>
          <p:cNvSpPr/>
          <p:nvPr/>
        </p:nvSpPr>
        <p:spPr>
          <a:xfrm>
            <a:off x="6771753" y="1714484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5189261" y="1714484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21"/>
          <p:cNvSpPr/>
          <p:nvPr/>
        </p:nvSpPr>
        <p:spPr>
          <a:xfrm>
            <a:off x="2090426" y="692696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3713307" y="692696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5336189" y="692696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6959070" y="692696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274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1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pic>
        <p:nvPicPr>
          <p:cNvPr id="491" name="Google Shape;491;p21"/>
          <p:cNvPicPr preferRelativeResize="0"/>
          <p:nvPr/>
        </p:nvPicPr>
        <p:blipFill rotWithShape="1">
          <a:blip r:embed="rId3">
            <a:alphaModFix/>
          </a:blip>
          <a:srcRect l="3842" t="4343" r="2658"/>
          <a:stretch/>
        </p:blipFill>
        <p:spPr>
          <a:xfrm>
            <a:off x="1947395" y="3645024"/>
            <a:ext cx="5472608" cy="2826481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21"/>
          <p:cNvSpPr/>
          <p:nvPr/>
        </p:nvSpPr>
        <p:spPr>
          <a:xfrm>
            <a:off x="489496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O Controlador coloca o sinal do CS em baixa</a:t>
            </a:r>
            <a:endParaRPr/>
          </a:p>
        </p:txBody>
      </p:sp>
      <p:sp>
        <p:nvSpPr>
          <p:cNvPr id="493" name="Google Shape;493;p21"/>
          <p:cNvSpPr/>
          <p:nvPr/>
        </p:nvSpPr>
        <p:spPr>
          <a:xfrm>
            <a:off x="467544" y="692696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467544" y="1714484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1954474" y="1714484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21"/>
          <p:cNvSpPr/>
          <p:nvPr/>
        </p:nvSpPr>
        <p:spPr>
          <a:xfrm>
            <a:off x="2101401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Em seguida, começa a fornecer o sinal de sincronismo pelo SCLK</a:t>
            </a:r>
            <a:endParaRPr/>
          </a:p>
        </p:txBody>
      </p:sp>
      <p:sp>
        <p:nvSpPr>
          <p:cNvPr id="497" name="Google Shape;497;p21"/>
          <p:cNvSpPr/>
          <p:nvPr/>
        </p:nvSpPr>
        <p:spPr>
          <a:xfrm>
            <a:off x="3713307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 transmite a informação pelo MOSI</a:t>
            </a:r>
            <a:endParaRPr/>
          </a:p>
        </p:txBody>
      </p:sp>
      <p:sp>
        <p:nvSpPr>
          <p:cNvPr id="498" name="Google Shape;498;p21"/>
          <p:cNvSpPr/>
          <p:nvPr/>
        </p:nvSpPr>
        <p:spPr>
          <a:xfrm>
            <a:off x="3595576" y="1714484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21"/>
          <p:cNvSpPr/>
          <p:nvPr/>
        </p:nvSpPr>
        <p:spPr>
          <a:xfrm>
            <a:off x="6771753" y="1714484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5189261" y="1714484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21"/>
          <p:cNvSpPr/>
          <p:nvPr/>
        </p:nvSpPr>
        <p:spPr>
          <a:xfrm>
            <a:off x="2090426" y="692696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3713307" y="692696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5336189" y="692696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6959070" y="692696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9518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 txBox="1"/>
          <p:nvPr/>
        </p:nvSpPr>
        <p:spPr>
          <a:xfrm>
            <a:off x="228600" y="133350"/>
            <a:ext cx="6324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O que é comunicação?</a:t>
            </a:r>
            <a:endParaRPr/>
          </a:p>
        </p:txBody>
      </p:sp>
      <p:grpSp>
        <p:nvGrpSpPr>
          <p:cNvPr id="159" name="Google Shape;159;p4"/>
          <p:cNvGrpSpPr/>
          <p:nvPr/>
        </p:nvGrpSpPr>
        <p:grpSpPr>
          <a:xfrm>
            <a:off x="323528" y="1052736"/>
            <a:ext cx="4248472" cy="1512168"/>
            <a:chOff x="638714" y="1308295"/>
            <a:chExt cx="10971395" cy="1901011"/>
          </a:xfrm>
        </p:grpSpPr>
        <p:sp>
          <p:nvSpPr>
            <p:cNvPr id="160" name="Google Shape;160;p4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ED145B"/>
                </a:buClr>
                <a:buSzPts val="2000"/>
                <a:buFont typeface="Arial"/>
                <a:buNone/>
              </a:pP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Comunicação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vem do latim (</a:t>
              </a:r>
              <a:r>
                <a:rPr lang="pt-BR" sz="2000" i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Communicatio.onis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), que significa “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ação de participar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”.</a:t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8" name="Google Shape;16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28230" y="1628800"/>
            <a:ext cx="3806247" cy="38062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6421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1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pic>
        <p:nvPicPr>
          <p:cNvPr id="491" name="Google Shape;491;p21"/>
          <p:cNvPicPr preferRelativeResize="0"/>
          <p:nvPr/>
        </p:nvPicPr>
        <p:blipFill rotWithShape="1">
          <a:blip r:embed="rId3">
            <a:alphaModFix/>
          </a:blip>
          <a:srcRect l="3842" t="4343" r="2658"/>
          <a:stretch/>
        </p:blipFill>
        <p:spPr>
          <a:xfrm>
            <a:off x="1947395" y="3645024"/>
            <a:ext cx="5472608" cy="2826481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21"/>
          <p:cNvSpPr/>
          <p:nvPr/>
        </p:nvSpPr>
        <p:spPr>
          <a:xfrm>
            <a:off x="489496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O Controlador coloca o sinal do CS em baixa</a:t>
            </a:r>
            <a:endParaRPr/>
          </a:p>
        </p:txBody>
      </p:sp>
      <p:sp>
        <p:nvSpPr>
          <p:cNvPr id="493" name="Google Shape;493;p21"/>
          <p:cNvSpPr/>
          <p:nvPr/>
        </p:nvSpPr>
        <p:spPr>
          <a:xfrm>
            <a:off x="467544" y="692696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467544" y="1714484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1954474" y="1714484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21"/>
          <p:cNvSpPr/>
          <p:nvPr/>
        </p:nvSpPr>
        <p:spPr>
          <a:xfrm>
            <a:off x="2101401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Em seguida, começa a fornecer o sinal de sincronismo pelo SCLK</a:t>
            </a:r>
            <a:endParaRPr/>
          </a:p>
        </p:txBody>
      </p:sp>
      <p:sp>
        <p:nvSpPr>
          <p:cNvPr id="497" name="Google Shape;497;p21"/>
          <p:cNvSpPr/>
          <p:nvPr/>
        </p:nvSpPr>
        <p:spPr>
          <a:xfrm>
            <a:off x="3713307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 transmite a informação pelo MOSI</a:t>
            </a:r>
            <a:endParaRPr/>
          </a:p>
        </p:txBody>
      </p:sp>
      <p:sp>
        <p:nvSpPr>
          <p:cNvPr id="498" name="Google Shape;498;p21"/>
          <p:cNvSpPr/>
          <p:nvPr/>
        </p:nvSpPr>
        <p:spPr>
          <a:xfrm>
            <a:off x="3595576" y="1714484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21"/>
          <p:cNvSpPr/>
          <p:nvPr/>
        </p:nvSpPr>
        <p:spPr>
          <a:xfrm>
            <a:off x="5325212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Se o periférico precisar enviar alguma informação, é enviado pelo MISO</a:t>
            </a:r>
            <a:endParaRPr/>
          </a:p>
        </p:txBody>
      </p:sp>
      <p:sp>
        <p:nvSpPr>
          <p:cNvPr id="500" name="Google Shape;500;p21"/>
          <p:cNvSpPr/>
          <p:nvPr/>
        </p:nvSpPr>
        <p:spPr>
          <a:xfrm>
            <a:off x="6771753" y="1714484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5189261" y="1714484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21"/>
          <p:cNvSpPr/>
          <p:nvPr/>
        </p:nvSpPr>
        <p:spPr>
          <a:xfrm>
            <a:off x="2090426" y="692696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3713307" y="692696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5336189" y="692696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6959070" y="692696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8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1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SPI</a:t>
            </a:r>
            <a:endParaRPr/>
          </a:p>
        </p:txBody>
      </p:sp>
      <p:pic>
        <p:nvPicPr>
          <p:cNvPr id="491" name="Google Shape;491;p21"/>
          <p:cNvPicPr preferRelativeResize="0"/>
          <p:nvPr/>
        </p:nvPicPr>
        <p:blipFill rotWithShape="1">
          <a:blip r:embed="rId3">
            <a:alphaModFix/>
          </a:blip>
          <a:srcRect l="3842" t="4343" r="2658"/>
          <a:stretch/>
        </p:blipFill>
        <p:spPr>
          <a:xfrm>
            <a:off x="1947395" y="3645024"/>
            <a:ext cx="5472608" cy="2826481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21"/>
          <p:cNvSpPr/>
          <p:nvPr/>
        </p:nvSpPr>
        <p:spPr>
          <a:xfrm>
            <a:off x="489496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4472C4"/>
                </a:solidFill>
                <a:latin typeface="Arial"/>
                <a:ea typeface="Arial"/>
                <a:cs typeface="Arial"/>
                <a:sym typeface="Arial"/>
              </a:rPr>
              <a:t>O Controlador coloca o sinal do CS em baixa</a:t>
            </a:r>
            <a:endParaRPr/>
          </a:p>
        </p:txBody>
      </p:sp>
      <p:sp>
        <p:nvSpPr>
          <p:cNvPr id="493" name="Google Shape;493;p21"/>
          <p:cNvSpPr/>
          <p:nvPr/>
        </p:nvSpPr>
        <p:spPr>
          <a:xfrm>
            <a:off x="467544" y="692696"/>
            <a:ext cx="1395175" cy="802073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467544" y="1714484"/>
            <a:ext cx="2374108" cy="586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1954474" y="1714484"/>
            <a:ext cx="1641102" cy="58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21"/>
          <p:cNvSpPr/>
          <p:nvPr/>
        </p:nvSpPr>
        <p:spPr>
          <a:xfrm>
            <a:off x="2101401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Em seguida, começa a fornecer o sinal de sincronismo pelo SCLK</a:t>
            </a:r>
            <a:endParaRPr/>
          </a:p>
        </p:txBody>
      </p:sp>
      <p:sp>
        <p:nvSpPr>
          <p:cNvPr id="497" name="Google Shape;497;p21"/>
          <p:cNvSpPr/>
          <p:nvPr/>
        </p:nvSpPr>
        <p:spPr>
          <a:xfrm>
            <a:off x="3713307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E transmite a informação pelo MOSI</a:t>
            </a:r>
            <a:endParaRPr/>
          </a:p>
        </p:txBody>
      </p:sp>
      <p:sp>
        <p:nvSpPr>
          <p:cNvPr id="498" name="Google Shape;498;p21"/>
          <p:cNvSpPr/>
          <p:nvPr/>
        </p:nvSpPr>
        <p:spPr>
          <a:xfrm>
            <a:off x="3595576" y="1714484"/>
            <a:ext cx="2549570" cy="58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21"/>
          <p:cNvSpPr/>
          <p:nvPr/>
        </p:nvSpPr>
        <p:spPr>
          <a:xfrm>
            <a:off x="5325212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Se o periférico precisar enviar alguma informação, é enviado pelo MISO</a:t>
            </a:r>
            <a:endParaRPr/>
          </a:p>
        </p:txBody>
      </p:sp>
      <p:sp>
        <p:nvSpPr>
          <p:cNvPr id="500" name="Google Shape;500;p21"/>
          <p:cNvSpPr/>
          <p:nvPr/>
        </p:nvSpPr>
        <p:spPr>
          <a:xfrm>
            <a:off x="6771753" y="1714484"/>
            <a:ext cx="1582492" cy="58611"/>
          </a:xfrm>
          <a:prstGeom prst="rect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5189261" y="1714484"/>
            <a:ext cx="1641102" cy="58611"/>
          </a:xfrm>
          <a:prstGeom prst="rect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21"/>
          <p:cNvSpPr/>
          <p:nvPr/>
        </p:nvSpPr>
        <p:spPr>
          <a:xfrm>
            <a:off x="6937118" y="1847012"/>
            <a:ext cx="1395175" cy="1741299"/>
          </a:xfrm>
          <a:prstGeom prst="rect">
            <a:avLst/>
          </a:prstGeom>
          <a:solidFill>
            <a:srgbClr val="D9D9D9">
              <a:alpha val="2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>
                <a:solidFill>
                  <a:srgbClr val="7B83EB"/>
                </a:solidFill>
                <a:latin typeface="Arial"/>
                <a:ea typeface="Arial"/>
                <a:cs typeface="Arial"/>
                <a:sym typeface="Arial"/>
              </a:rPr>
              <a:t>Com o t</a:t>
            </a:r>
            <a:r>
              <a:rPr lang="pt-BR" b="1">
                <a:solidFill>
                  <a:srgbClr val="7B83EB"/>
                </a:solidFill>
              </a:rPr>
              <a:t>é</a:t>
            </a:r>
            <a:r>
              <a:rPr lang="pt-BR" sz="1400" b="1">
                <a:solidFill>
                  <a:srgbClr val="7B83EB"/>
                </a:solidFill>
                <a:latin typeface="Arial"/>
                <a:ea typeface="Arial"/>
                <a:cs typeface="Arial"/>
                <a:sym typeface="Arial"/>
              </a:rPr>
              <a:t>rmino da comunicação, o Controlador coloca o sinal de CS em alta e para o sincronismo</a:t>
            </a:r>
            <a:endParaRPr/>
          </a:p>
        </p:txBody>
      </p:sp>
      <p:sp>
        <p:nvSpPr>
          <p:cNvPr id="503" name="Google Shape;503;p21"/>
          <p:cNvSpPr/>
          <p:nvPr/>
        </p:nvSpPr>
        <p:spPr>
          <a:xfrm>
            <a:off x="2090426" y="692696"/>
            <a:ext cx="1395175" cy="802073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3713307" y="692696"/>
            <a:ext cx="1395175" cy="802073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5336189" y="692696"/>
            <a:ext cx="1395175" cy="802073"/>
          </a:xfrm>
          <a:prstGeom prst="flowChartOffpageConnector">
            <a:avLst/>
          </a:prstGeom>
          <a:solidFill>
            <a:srgbClr val="ED14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6959070" y="692696"/>
            <a:ext cx="1395175" cy="802073"/>
          </a:xfrm>
          <a:prstGeom prst="flowChartOffpageConnector">
            <a:avLst/>
          </a:prstGeom>
          <a:solidFill>
            <a:srgbClr val="7B83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51660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2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I2C</a:t>
            </a:r>
            <a:endParaRPr/>
          </a:p>
        </p:txBody>
      </p:sp>
      <p:grpSp>
        <p:nvGrpSpPr>
          <p:cNvPr id="513" name="Google Shape;513;p22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514" name="Google Shape;514;p22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Inter-Integrated Circuit (I2C), desenvolvido pela Philips em 1982</a:t>
              </a:r>
              <a:endParaRPr/>
            </a:p>
          </p:txBody>
        </p:sp>
        <p:sp>
          <p:nvSpPr>
            <p:cNvPr id="515" name="Google Shape;515;p22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6" name="Google Shape;516;p22"/>
          <p:cNvGrpSpPr/>
          <p:nvPr/>
        </p:nvGrpSpPr>
        <p:grpSpPr>
          <a:xfrm>
            <a:off x="386658" y="2136881"/>
            <a:ext cx="3393254" cy="623456"/>
            <a:chOff x="1063278" y="1818112"/>
            <a:chExt cx="3393254" cy="623456"/>
          </a:xfrm>
        </p:grpSpPr>
        <p:sp>
          <p:nvSpPr>
            <p:cNvPr id="517" name="Google Shape;517;p22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Usado para comunicação de cura distância (alguns centímetros)</a:t>
              </a:r>
              <a:endParaRPr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9" name="Google Shape;519;p22"/>
          <p:cNvGrpSpPr/>
          <p:nvPr/>
        </p:nvGrpSpPr>
        <p:grpSpPr>
          <a:xfrm>
            <a:off x="386658" y="3119649"/>
            <a:ext cx="3393254" cy="623456"/>
            <a:chOff x="1063278" y="3087544"/>
            <a:chExt cx="3393254" cy="623456"/>
          </a:xfrm>
        </p:grpSpPr>
        <p:sp>
          <p:nvSpPr>
            <p:cNvPr id="520" name="Google Shape;520;p22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Comunicação bidirecional, Half Duplex, com diferentes velocidades entre os periféricos</a:t>
              </a:r>
              <a:endParaRPr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2" name="Google Shape;522;p22"/>
          <p:cNvGrpSpPr/>
          <p:nvPr/>
        </p:nvGrpSpPr>
        <p:grpSpPr>
          <a:xfrm>
            <a:off x="386657" y="4102417"/>
            <a:ext cx="3393254" cy="623456"/>
            <a:chOff x="1063277" y="4356976"/>
            <a:chExt cx="3393254" cy="623456"/>
          </a:xfrm>
        </p:grpSpPr>
        <p:sp>
          <p:nvSpPr>
            <p:cNvPr id="523" name="Google Shape;523;p22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 comunicação é feita por dois “fios”;</a:t>
              </a:r>
              <a:endParaRPr dirty="0"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 dirty="0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SCL </a:t>
              </a:r>
              <a:r>
                <a:rPr lang="pt-BR" b="1" dirty="0">
                  <a:solidFill>
                    <a:schemeClr val="dk1"/>
                  </a:solidFill>
                  <a:sym typeface="Wingdings" panose="05000000000000000000" pitchFamily="2" charset="2"/>
                </a:rPr>
                <a:t></a:t>
              </a: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Serial </a:t>
              </a:r>
              <a:r>
                <a:rPr lang="pt-BR" sz="1400" dirty="0" err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Clock</a:t>
              </a: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 dirty="0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DAS</a:t>
              </a:r>
              <a:r>
                <a:rPr lang="pt-BR" b="1" dirty="0">
                  <a:solidFill>
                    <a:schemeClr val="dk1"/>
                  </a:solidFill>
                </a:rPr>
                <a:t> </a:t>
              </a:r>
              <a:r>
                <a:rPr lang="pt-BR" b="1" dirty="0">
                  <a:solidFill>
                    <a:schemeClr val="dk1"/>
                  </a:solidFill>
                  <a:sym typeface="Wingdings" panose="05000000000000000000" pitchFamily="2" charset="2"/>
                </a:rPr>
                <a:t></a:t>
              </a: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Serial Data</a:t>
              </a: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25" name="Google Shape;525;p22" descr="undefin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7944" y="980728"/>
            <a:ext cx="4968552" cy="238594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22"/>
          <p:cNvSpPr txBox="1"/>
          <p:nvPr/>
        </p:nvSpPr>
        <p:spPr>
          <a:xfrm>
            <a:off x="4752528" y="3835405"/>
            <a:ext cx="3563888" cy="20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https://en.wikipedia.org/wiki/I%C2%B2C#/media/File:I2C_controller-target.svg</a:t>
            </a:r>
            <a:endParaRPr/>
          </a:p>
        </p:txBody>
      </p:sp>
      <p:grpSp>
        <p:nvGrpSpPr>
          <p:cNvPr id="532" name="Google Shape;532;p22"/>
          <p:cNvGrpSpPr/>
          <p:nvPr/>
        </p:nvGrpSpPr>
        <p:grpSpPr>
          <a:xfrm>
            <a:off x="386657" y="5085184"/>
            <a:ext cx="3393254" cy="1388160"/>
            <a:chOff x="1063277" y="5626407"/>
            <a:chExt cx="3393254" cy="623456"/>
          </a:xfrm>
        </p:grpSpPr>
        <p:sp>
          <p:nvSpPr>
            <p:cNvPr id="533" name="Google Shape;533;p22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No Arduino, os pinos são mapeados como: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A4 - SDA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A5 - SCL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16 - SDA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17 – SCL</a:t>
              </a:r>
              <a:endParaRPr/>
            </a:p>
          </p:txBody>
        </p:sp>
        <p:sp>
          <p:nvSpPr>
            <p:cNvPr id="534" name="Google Shape;534;p22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2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I2C</a:t>
            </a:r>
            <a:endParaRPr/>
          </a:p>
        </p:txBody>
      </p:sp>
      <p:grpSp>
        <p:nvGrpSpPr>
          <p:cNvPr id="513" name="Google Shape;513;p22"/>
          <p:cNvGrpSpPr/>
          <p:nvPr/>
        </p:nvGrpSpPr>
        <p:grpSpPr>
          <a:xfrm>
            <a:off x="386658" y="1154113"/>
            <a:ext cx="3393254" cy="623456"/>
            <a:chOff x="1063278" y="548680"/>
            <a:chExt cx="3393254" cy="623456"/>
          </a:xfrm>
        </p:grpSpPr>
        <p:sp>
          <p:nvSpPr>
            <p:cNvPr id="514" name="Google Shape;514;p22"/>
            <p:cNvSpPr/>
            <p:nvPr/>
          </p:nvSpPr>
          <p:spPr>
            <a:xfrm>
              <a:off x="1276113" y="548680"/>
              <a:ext cx="3180419" cy="623456"/>
            </a:xfrm>
            <a:prstGeom prst="rect">
              <a:avLst/>
            </a:prstGeom>
            <a:solidFill>
              <a:srgbClr val="D8E2F3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Inter-Integrated Circuit (I2C), desenvolvido pela Philips em 1982</a:t>
              </a:r>
              <a:endParaRPr/>
            </a:p>
          </p:txBody>
        </p:sp>
        <p:sp>
          <p:nvSpPr>
            <p:cNvPr id="515" name="Google Shape;515;p22"/>
            <p:cNvSpPr/>
            <p:nvPr/>
          </p:nvSpPr>
          <p:spPr>
            <a:xfrm>
              <a:off x="1063278" y="548680"/>
              <a:ext cx="212834" cy="623456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6" name="Google Shape;516;p22"/>
          <p:cNvGrpSpPr/>
          <p:nvPr/>
        </p:nvGrpSpPr>
        <p:grpSpPr>
          <a:xfrm>
            <a:off x="386658" y="2136881"/>
            <a:ext cx="3393254" cy="623456"/>
            <a:chOff x="1063278" y="1818112"/>
            <a:chExt cx="3393254" cy="623456"/>
          </a:xfrm>
        </p:grpSpPr>
        <p:sp>
          <p:nvSpPr>
            <p:cNvPr id="517" name="Google Shape;517;p22"/>
            <p:cNvSpPr/>
            <p:nvPr/>
          </p:nvSpPr>
          <p:spPr>
            <a:xfrm>
              <a:off x="1276113" y="1818112"/>
              <a:ext cx="3180419" cy="623456"/>
            </a:xfrm>
            <a:prstGeom prst="rect">
              <a:avLst/>
            </a:prstGeom>
            <a:solidFill>
              <a:srgbClr val="FBE4D4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Usado para comunicação de cura distância (alguns centímetros)</a:t>
              </a:r>
              <a:endParaRPr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1063278" y="1818112"/>
              <a:ext cx="212834" cy="62345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9" name="Google Shape;519;p22"/>
          <p:cNvGrpSpPr/>
          <p:nvPr/>
        </p:nvGrpSpPr>
        <p:grpSpPr>
          <a:xfrm>
            <a:off x="386658" y="3119649"/>
            <a:ext cx="3393254" cy="623456"/>
            <a:chOff x="1063278" y="3087544"/>
            <a:chExt cx="3393254" cy="623456"/>
          </a:xfrm>
        </p:grpSpPr>
        <p:sp>
          <p:nvSpPr>
            <p:cNvPr id="520" name="Google Shape;520;p22"/>
            <p:cNvSpPr/>
            <p:nvPr/>
          </p:nvSpPr>
          <p:spPr>
            <a:xfrm>
              <a:off x="1276113" y="3087544"/>
              <a:ext cx="3180419" cy="623456"/>
            </a:xfrm>
            <a:prstGeom prst="rect">
              <a:avLst/>
            </a:prstGeom>
            <a:solidFill>
              <a:srgbClr val="EDEDED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Comunicação bidirecional, Half Duplex, com diferentes velocidades entre os periféricos</a:t>
              </a:r>
              <a:endParaRPr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1063278" y="3087544"/>
              <a:ext cx="212834" cy="623456"/>
            </a:xfrm>
            <a:prstGeom prst="rect">
              <a:avLst/>
            </a:pr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2" name="Google Shape;522;p22"/>
          <p:cNvGrpSpPr/>
          <p:nvPr/>
        </p:nvGrpSpPr>
        <p:grpSpPr>
          <a:xfrm>
            <a:off x="386657" y="4102417"/>
            <a:ext cx="3393254" cy="623456"/>
            <a:chOff x="1063277" y="4356976"/>
            <a:chExt cx="3393254" cy="623456"/>
          </a:xfrm>
        </p:grpSpPr>
        <p:sp>
          <p:nvSpPr>
            <p:cNvPr id="523" name="Google Shape;523;p22"/>
            <p:cNvSpPr/>
            <p:nvPr/>
          </p:nvSpPr>
          <p:spPr>
            <a:xfrm>
              <a:off x="1276112" y="4356976"/>
              <a:ext cx="3180419" cy="623456"/>
            </a:xfrm>
            <a:prstGeom prst="rect">
              <a:avLst/>
            </a:prstGeom>
            <a:solidFill>
              <a:srgbClr val="FFF2CC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 comunicação é feita por dois “fios”;</a:t>
              </a:r>
              <a:endParaRPr dirty="0"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 dirty="0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SCL </a:t>
              </a:r>
              <a:r>
                <a:rPr lang="pt-BR" b="1" dirty="0">
                  <a:solidFill>
                    <a:schemeClr val="dk1"/>
                  </a:solidFill>
                  <a:sym typeface="Wingdings" panose="05000000000000000000" pitchFamily="2" charset="2"/>
                </a:rPr>
                <a:t></a:t>
              </a: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Serial </a:t>
              </a:r>
              <a:r>
                <a:rPr lang="pt-BR" sz="1400" dirty="0" err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Clock</a:t>
              </a: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 dirty="0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DAS</a:t>
              </a:r>
              <a:r>
                <a:rPr lang="pt-BR" b="1" dirty="0">
                  <a:solidFill>
                    <a:schemeClr val="dk1"/>
                  </a:solidFill>
                </a:rPr>
                <a:t> </a:t>
              </a:r>
              <a:r>
                <a:rPr lang="pt-BR" b="1" dirty="0">
                  <a:solidFill>
                    <a:schemeClr val="dk1"/>
                  </a:solidFill>
                  <a:sym typeface="Wingdings" panose="05000000000000000000" pitchFamily="2" charset="2"/>
                </a:rPr>
                <a:t></a:t>
              </a:r>
              <a:r>
                <a:rPr lang="pt-BR" sz="14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Serial Data</a:t>
              </a: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1063277" y="4356976"/>
              <a:ext cx="212834" cy="623456"/>
            </a:xfrm>
            <a:prstGeom prst="rect">
              <a:avLst/>
            </a:pr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25" name="Google Shape;525;p22" descr="undefin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7944" y="980728"/>
            <a:ext cx="4968552" cy="238594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22"/>
          <p:cNvSpPr txBox="1"/>
          <p:nvPr/>
        </p:nvSpPr>
        <p:spPr>
          <a:xfrm>
            <a:off x="4752528" y="3835405"/>
            <a:ext cx="3563888" cy="20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https://en.wikipedia.org/wiki/I%C2%B2C#/media/File:I2C_controller-target.svg</a:t>
            </a:r>
            <a:endParaRPr/>
          </a:p>
        </p:txBody>
      </p:sp>
      <p:pic>
        <p:nvPicPr>
          <p:cNvPr id="527" name="Google Shape;527;p22" descr="Vetor de Arduino Uno board used for robotic coding training do Stock |  Adobe Stock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0" y="3935433"/>
            <a:ext cx="3503848" cy="2494667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22"/>
          <p:cNvSpPr/>
          <p:nvPr/>
        </p:nvSpPr>
        <p:spPr>
          <a:xfrm>
            <a:off x="5671036" y="3743761"/>
            <a:ext cx="269116" cy="699161"/>
          </a:xfrm>
          <a:prstGeom prst="rect">
            <a:avLst/>
          </a:prstGeom>
          <a:noFill/>
          <a:ln w="57150" cap="flat" cmpd="sng">
            <a:solidFill>
              <a:srgbClr val="ED265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22"/>
          <p:cNvSpPr txBox="1"/>
          <p:nvPr/>
        </p:nvSpPr>
        <p:spPr>
          <a:xfrm>
            <a:off x="5537212" y="3366784"/>
            <a:ext cx="8058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I2C</a:t>
            </a:r>
            <a:endParaRPr sz="1800" b="1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22"/>
          <p:cNvSpPr/>
          <p:nvPr/>
        </p:nvSpPr>
        <p:spPr>
          <a:xfrm>
            <a:off x="7644360" y="5822201"/>
            <a:ext cx="269116" cy="699161"/>
          </a:xfrm>
          <a:prstGeom prst="rect">
            <a:avLst/>
          </a:prstGeom>
          <a:noFill/>
          <a:ln w="57150" cap="flat" cmpd="sng">
            <a:solidFill>
              <a:srgbClr val="ED265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22"/>
          <p:cNvSpPr txBox="1"/>
          <p:nvPr/>
        </p:nvSpPr>
        <p:spPr>
          <a:xfrm>
            <a:off x="7510536" y="5445224"/>
            <a:ext cx="8058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I2C</a:t>
            </a:r>
            <a:endParaRPr sz="1800" b="1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2" name="Google Shape;532;p22"/>
          <p:cNvGrpSpPr/>
          <p:nvPr/>
        </p:nvGrpSpPr>
        <p:grpSpPr>
          <a:xfrm>
            <a:off x="386657" y="5085184"/>
            <a:ext cx="3393254" cy="1388160"/>
            <a:chOff x="1063277" y="5626407"/>
            <a:chExt cx="3393254" cy="623456"/>
          </a:xfrm>
        </p:grpSpPr>
        <p:sp>
          <p:nvSpPr>
            <p:cNvPr id="533" name="Google Shape;533;p22"/>
            <p:cNvSpPr/>
            <p:nvPr/>
          </p:nvSpPr>
          <p:spPr>
            <a:xfrm>
              <a:off x="1276112" y="5626407"/>
              <a:ext cx="3180419" cy="623456"/>
            </a:xfrm>
            <a:prstGeom prst="rect">
              <a:avLst/>
            </a:prstGeom>
            <a:solidFill>
              <a:srgbClr val="DDEAF6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No Arduino, os pinos são mapeados como: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A4 - SDA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A5 - SCL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16 - SDA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17 – SCL</a:t>
              </a:r>
              <a:endParaRPr/>
            </a:p>
          </p:txBody>
        </p:sp>
        <p:sp>
          <p:nvSpPr>
            <p:cNvPr id="534" name="Google Shape;534;p22"/>
            <p:cNvSpPr/>
            <p:nvPr/>
          </p:nvSpPr>
          <p:spPr>
            <a:xfrm>
              <a:off x="1063277" y="5626407"/>
              <a:ext cx="212834" cy="623456"/>
            </a:xfrm>
            <a:prstGeom prst="rect">
              <a:avLst/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137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3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I2C</a:t>
            </a:r>
            <a:endParaRPr/>
          </a:p>
        </p:txBody>
      </p:sp>
      <p:pic>
        <p:nvPicPr>
          <p:cNvPr id="541" name="Google Shape;54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398" y="4149080"/>
            <a:ext cx="7782773" cy="23619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2" name="Google Shape;542;p23"/>
          <p:cNvCxnSpPr>
            <a:stCxn id="543" idx="5"/>
            <a:endCxn id="544" idx="2"/>
          </p:cNvCxnSpPr>
          <p:nvPr/>
        </p:nvCxnSpPr>
        <p:spPr>
          <a:xfrm flipH="1">
            <a:off x="1573419" y="1052940"/>
            <a:ext cx="5997300" cy="3000"/>
          </a:xfrm>
          <a:prstGeom prst="straightConnector1">
            <a:avLst/>
          </a:prstGeom>
          <a:noFill/>
          <a:ln w="9525" cap="flat" cmpd="sng">
            <a:solidFill>
              <a:srgbClr val="A6A6A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5" name="Google Shape;545;p23"/>
          <p:cNvSpPr/>
          <p:nvPr/>
        </p:nvSpPr>
        <p:spPr>
          <a:xfrm>
            <a:off x="2160165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3"/>
          <p:cNvSpPr/>
          <p:nvPr/>
        </p:nvSpPr>
        <p:spPr>
          <a:xfrm>
            <a:off x="3512803" y="723177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3"/>
          <p:cNvSpPr/>
          <p:nvPr/>
        </p:nvSpPr>
        <p:spPr>
          <a:xfrm>
            <a:off x="621808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3"/>
          <p:cNvSpPr/>
          <p:nvPr/>
        </p:nvSpPr>
        <p:spPr>
          <a:xfrm>
            <a:off x="757072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3"/>
          <p:cNvSpPr/>
          <p:nvPr/>
        </p:nvSpPr>
        <p:spPr>
          <a:xfrm>
            <a:off x="807526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3"/>
          <p:cNvSpPr/>
          <p:nvPr/>
        </p:nvSpPr>
        <p:spPr>
          <a:xfrm>
            <a:off x="4865442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rgbClr val="ED26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3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I2C</a:t>
            </a:r>
            <a:endParaRPr/>
          </a:p>
        </p:txBody>
      </p:sp>
      <p:pic>
        <p:nvPicPr>
          <p:cNvPr id="541" name="Google Shape;54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398" y="4149080"/>
            <a:ext cx="7782773" cy="23619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2" name="Google Shape;542;p23"/>
          <p:cNvCxnSpPr>
            <a:stCxn id="543" idx="5"/>
            <a:endCxn id="544" idx="2"/>
          </p:cNvCxnSpPr>
          <p:nvPr/>
        </p:nvCxnSpPr>
        <p:spPr>
          <a:xfrm flipH="1">
            <a:off x="1573419" y="1052940"/>
            <a:ext cx="5997300" cy="3000"/>
          </a:xfrm>
          <a:prstGeom prst="straightConnector1">
            <a:avLst/>
          </a:prstGeom>
          <a:noFill/>
          <a:ln w="9525" cap="flat" cmpd="sng">
            <a:solidFill>
              <a:srgbClr val="A6A6A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5" name="Google Shape;545;p23"/>
          <p:cNvSpPr/>
          <p:nvPr/>
        </p:nvSpPr>
        <p:spPr>
          <a:xfrm>
            <a:off x="2160165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3"/>
          <p:cNvSpPr/>
          <p:nvPr/>
        </p:nvSpPr>
        <p:spPr>
          <a:xfrm>
            <a:off x="3512803" y="723177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3"/>
          <p:cNvSpPr/>
          <p:nvPr/>
        </p:nvSpPr>
        <p:spPr>
          <a:xfrm>
            <a:off x="621808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3"/>
          <p:cNvSpPr/>
          <p:nvPr/>
        </p:nvSpPr>
        <p:spPr>
          <a:xfrm>
            <a:off x="757072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3"/>
          <p:cNvSpPr/>
          <p:nvPr/>
        </p:nvSpPr>
        <p:spPr>
          <a:xfrm>
            <a:off x="807526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3"/>
          <p:cNvSpPr/>
          <p:nvPr/>
        </p:nvSpPr>
        <p:spPr>
          <a:xfrm>
            <a:off x="528903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 ocorre quando um node coloca o Sinal SDA em baixa, seguido pelo sinal SCL;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Isso indica que aquele node está requisitando o barramento;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fornece o sinal de sincronismo no pino SCL;</a:t>
            </a:r>
            <a:endParaRPr/>
          </a:p>
        </p:txBody>
      </p:sp>
      <p:sp>
        <p:nvSpPr>
          <p:cNvPr id="549" name="Google Shape;549;p23"/>
          <p:cNvSpPr/>
          <p:nvPr/>
        </p:nvSpPr>
        <p:spPr>
          <a:xfrm>
            <a:off x="4865442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rgbClr val="ED26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23"/>
          <p:cNvSpPr txBox="1"/>
          <p:nvPr/>
        </p:nvSpPr>
        <p:spPr>
          <a:xfrm>
            <a:off x="879709" y="1447311"/>
            <a:ext cx="69357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3706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3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I2C</a:t>
            </a:r>
            <a:endParaRPr/>
          </a:p>
        </p:txBody>
      </p:sp>
      <p:pic>
        <p:nvPicPr>
          <p:cNvPr id="541" name="Google Shape;54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398" y="4149080"/>
            <a:ext cx="7782773" cy="23619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2" name="Google Shape;542;p23"/>
          <p:cNvCxnSpPr>
            <a:stCxn id="543" idx="5"/>
            <a:endCxn id="544" idx="2"/>
          </p:cNvCxnSpPr>
          <p:nvPr/>
        </p:nvCxnSpPr>
        <p:spPr>
          <a:xfrm flipH="1">
            <a:off x="1573419" y="1052940"/>
            <a:ext cx="5997300" cy="3000"/>
          </a:xfrm>
          <a:prstGeom prst="straightConnector1">
            <a:avLst/>
          </a:prstGeom>
          <a:noFill/>
          <a:ln w="9525" cap="flat" cmpd="sng">
            <a:solidFill>
              <a:srgbClr val="A6A6A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5" name="Google Shape;545;p23"/>
          <p:cNvSpPr/>
          <p:nvPr/>
        </p:nvSpPr>
        <p:spPr>
          <a:xfrm>
            <a:off x="2160165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3"/>
          <p:cNvSpPr/>
          <p:nvPr/>
        </p:nvSpPr>
        <p:spPr>
          <a:xfrm>
            <a:off x="3512803" y="723177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3"/>
          <p:cNvSpPr/>
          <p:nvPr/>
        </p:nvSpPr>
        <p:spPr>
          <a:xfrm>
            <a:off x="621808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3"/>
          <p:cNvSpPr/>
          <p:nvPr/>
        </p:nvSpPr>
        <p:spPr>
          <a:xfrm>
            <a:off x="757072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3"/>
          <p:cNvSpPr/>
          <p:nvPr/>
        </p:nvSpPr>
        <p:spPr>
          <a:xfrm>
            <a:off x="807526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3"/>
          <p:cNvSpPr/>
          <p:nvPr/>
        </p:nvSpPr>
        <p:spPr>
          <a:xfrm>
            <a:off x="528903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 ocorre quando um node coloca o Sinal SDA em baixa, seguido pelo sinal SCL;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Isso indica que aquele node está requisitando o barramento;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fornece o sinal de sincronismo no pino SCL;</a:t>
            </a:r>
            <a:endParaRPr/>
          </a:p>
        </p:txBody>
      </p:sp>
      <p:sp>
        <p:nvSpPr>
          <p:cNvPr id="549" name="Google Shape;549;p23"/>
          <p:cNvSpPr/>
          <p:nvPr/>
        </p:nvSpPr>
        <p:spPr>
          <a:xfrm>
            <a:off x="4865442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rgbClr val="ED26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3"/>
          <p:cNvSpPr/>
          <p:nvPr/>
        </p:nvSpPr>
        <p:spPr>
          <a:xfrm>
            <a:off x="1881542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informa o endereço do periférico com quem quer falar;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Normalmente, o endereço possui 7 bits, MSB;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Endereços podem ser “hard coded” ou parcialmente configuráveis por jumpers.</a:t>
            </a:r>
            <a:endParaRPr/>
          </a:p>
        </p:txBody>
      </p:sp>
      <p:cxnSp>
        <p:nvCxnSpPr>
          <p:cNvPr id="555" name="Google Shape;555;p23"/>
          <p:cNvCxnSpPr/>
          <p:nvPr/>
        </p:nvCxnSpPr>
        <p:spPr>
          <a:xfrm>
            <a:off x="1866722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0" name="Google Shape;560;p23"/>
          <p:cNvSpPr txBox="1"/>
          <p:nvPr/>
        </p:nvSpPr>
        <p:spPr>
          <a:xfrm>
            <a:off x="879709" y="1447311"/>
            <a:ext cx="69357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  <p:sp>
        <p:nvSpPr>
          <p:cNvPr id="561" name="Google Shape;561;p23"/>
          <p:cNvSpPr txBox="1"/>
          <p:nvPr/>
        </p:nvSpPr>
        <p:spPr>
          <a:xfrm>
            <a:off x="1957565" y="1447311"/>
            <a:ext cx="117096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Slave Address</a:t>
            </a:r>
            <a:endParaRPr sz="13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005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3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I2C</a:t>
            </a:r>
            <a:endParaRPr/>
          </a:p>
        </p:txBody>
      </p:sp>
      <p:pic>
        <p:nvPicPr>
          <p:cNvPr id="541" name="Google Shape;54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398" y="4149080"/>
            <a:ext cx="7782773" cy="23619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2" name="Google Shape;542;p23"/>
          <p:cNvCxnSpPr>
            <a:stCxn id="543" idx="5"/>
            <a:endCxn id="544" idx="2"/>
          </p:cNvCxnSpPr>
          <p:nvPr/>
        </p:nvCxnSpPr>
        <p:spPr>
          <a:xfrm flipH="1">
            <a:off x="1573419" y="1052940"/>
            <a:ext cx="5997300" cy="3000"/>
          </a:xfrm>
          <a:prstGeom prst="straightConnector1">
            <a:avLst/>
          </a:prstGeom>
          <a:noFill/>
          <a:ln w="9525" cap="flat" cmpd="sng">
            <a:solidFill>
              <a:srgbClr val="A6A6A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5" name="Google Shape;545;p23"/>
          <p:cNvSpPr/>
          <p:nvPr/>
        </p:nvSpPr>
        <p:spPr>
          <a:xfrm>
            <a:off x="2160165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3"/>
          <p:cNvSpPr/>
          <p:nvPr/>
        </p:nvSpPr>
        <p:spPr>
          <a:xfrm>
            <a:off x="3512803" y="723177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3"/>
          <p:cNvSpPr/>
          <p:nvPr/>
        </p:nvSpPr>
        <p:spPr>
          <a:xfrm>
            <a:off x="621808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3"/>
          <p:cNvSpPr/>
          <p:nvPr/>
        </p:nvSpPr>
        <p:spPr>
          <a:xfrm>
            <a:off x="757072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3"/>
          <p:cNvSpPr/>
          <p:nvPr/>
        </p:nvSpPr>
        <p:spPr>
          <a:xfrm>
            <a:off x="807526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3"/>
          <p:cNvSpPr/>
          <p:nvPr/>
        </p:nvSpPr>
        <p:spPr>
          <a:xfrm>
            <a:off x="528903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 ocorre quando um node coloca o Sinal SDA em baixa, seguido pelo sinal SCL;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Isso indica que aquele node está requisitando o barramento;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fornece o sinal de sincronismo no pino SCL;</a:t>
            </a:r>
            <a:endParaRPr/>
          </a:p>
        </p:txBody>
      </p:sp>
      <p:sp>
        <p:nvSpPr>
          <p:cNvPr id="549" name="Google Shape;549;p23"/>
          <p:cNvSpPr/>
          <p:nvPr/>
        </p:nvSpPr>
        <p:spPr>
          <a:xfrm>
            <a:off x="4865442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rgbClr val="ED26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3"/>
          <p:cNvSpPr/>
          <p:nvPr/>
        </p:nvSpPr>
        <p:spPr>
          <a:xfrm>
            <a:off x="1881542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informa o endereço do periférico com quem quer falar;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Normalmente, o endereço possui 7 bits, MSB;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Endereços podem ser “hard coded” ou parcialmente configuráveis por jumpers.</a:t>
            </a:r>
            <a:endParaRPr/>
          </a:p>
        </p:txBody>
      </p:sp>
      <p:sp>
        <p:nvSpPr>
          <p:cNvPr id="551" name="Google Shape;551;p23"/>
          <p:cNvSpPr/>
          <p:nvPr/>
        </p:nvSpPr>
        <p:spPr>
          <a:xfrm>
            <a:off x="3234180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R/W indica </a:t>
            </a:r>
            <a:r>
              <a:rPr lang="pt-BR" sz="105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05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Write;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🡪 Controlador quer escreve no periférico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Controlador quer ler do periférico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ACK é enviado pelo receptor da mensagem: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Entendido;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Não Entendido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55" name="Google Shape;555;p23"/>
          <p:cNvCxnSpPr/>
          <p:nvPr/>
        </p:nvCxnSpPr>
        <p:spPr>
          <a:xfrm>
            <a:off x="1866722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6" name="Google Shape;556;p23"/>
          <p:cNvCxnSpPr/>
          <p:nvPr/>
        </p:nvCxnSpPr>
        <p:spPr>
          <a:xfrm>
            <a:off x="3219361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0" name="Google Shape;560;p23"/>
          <p:cNvSpPr txBox="1"/>
          <p:nvPr/>
        </p:nvSpPr>
        <p:spPr>
          <a:xfrm>
            <a:off x="879709" y="1447311"/>
            <a:ext cx="69357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  <p:sp>
        <p:nvSpPr>
          <p:cNvPr id="561" name="Google Shape;561;p23"/>
          <p:cNvSpPr txBox="1"/>
          <p:nvPr/>
        </p:nvSpPr>
        <p:spPr>
          <a:xfrm>
            <a:off x="1957565" y="1447311"/>
            <a:ext cx="117096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Slave Address</a:t>
            </a:r>
            <a:endParaRPr sz="13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23"/>
          <p:cNvSpPr txBox="1"/>
          <p:nvPr/>
        </p:nvSpPr>
        <p:spPr>
          <a:xfrm>
            <a:off x="3489962" y="1447311"/>
            <a:ext cx="811441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R/W Ack</a:t>
            </a:r>
            <a:endParaRPr sz="1350" b="1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310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3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I2C</a:t>
            </a:r>
            <a:endParaRPr/>
          </a:p>
        </p:txBody>
      </p:sp>
      <p:pic>
        <p:nvPicPr>
          <p:cNvPr id="541" name="Google Shape;54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398" y="4149080"/>
            <a:ext cx="7782773" cy="23619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2" name="Google Shape;542;p23"/>
          <p:cNvCxnSpPr>
            <a:stCxn id="543" idx="5"/>
            <a:endCxn id="544" idx="2"/>
          </p:cNvCxnSpPr>
          <p:nvPr/>
        </p:nvCxnSpPr>
        <p:spPr>
          <a:xfrm flipH="1">
            <a:off x="1573419" y="1052940"/>
            <a:ext cx="5997300" cy="3000"/>
          </a:xfrm>
          <a:prstGeom prst="straightConnector1">
            <a:avLst/>
          </a:prstGeom>
          <a:noFill/>
          <a:ln w="9525" cap="flat" cmpd="sng">
            <a:solidFill>
              <a:srgbClr val="A6A6A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5" name="Google Shape;545;p23"/>
          <p:cNvSpPr/>
          <p:nvPr/>
        </p:nvSpPr>
        <p:spPr>
          <a:xfrm>
            <a:off x="2160165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3"/>
          <p:cNvSpPr/>
          <p:nvPr/>
        </p:nvSpPr>
        <p:spPr>
          <a:xfrm>
            <a:off x="3512803" y="723177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3"/>
          <p:cNvSpPr/>
          <p:nvPr/>
        </p:nvSpPr>
        <p:spPr>
          <a:xfrm>
            <a:off x="621808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3"/>
          <p:cNvSpPr/>
          <p:nvPr/>
        </p:nvSpPr>
        <p:spPr>
          <a:xfrm>
            <a:off x="757072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3"/>
          <p:cNvSpPr/>
          <p:nvPr/>
        </p:nvSpPr>
        <p:spPr>
          <a:xfrm>
            <a:off x="807526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3"/>
          <p:cNvSpPr/>
          <p:nvPr/>
        </p:nvSpPr>
        <p:spPr>
          <a:xfrm>
            <a:off x="528903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 ocorre quando um node coloca o Sinal SDA em baixa, seguido pelo sinal SCL;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Isso indica que aquele node está requisitando o barramento;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fornece o sinal de sincronismo no pino SCL;</a:t>
            </a:r>
            <a:endParaRPr/>
          </a:p>
        </p:txBody>
      </p:sp>
      <p:sp>
        <p:nvSpPr>
          <p:cNvPr id="549" name="Google Shape;549;p23"/>
          <p:cNvSpPr/>
          <p:nvPr/>
        </p:nvSpPr>
        <p:spPr>
          <a:xfrm>
            <a:off x="4865442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rgbClr val="ED26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3"/>
          <p:cNvSpPr/>
          <p:nvPr/>
        </p:nvSpPr>
        <p:spPr>
          <a:xfrm>
            <a:off x="1881542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informa o endereço do periférico com quem quer falar;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Normalmente, o endereço possui 7 bits, MSB;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Endereços podem ser “hard coded” ou parcialmente configuráveis por jumpers.</a:t>
            </a:r>
            <a:endParaRPr/>
          </a:p>
        </p:txBody>
      </p:sp>
      <p:sp>
        <p:nvSpPr>
          <p:cNvPr id="551" name="Google Shape;551;p23"/>
          <p:cNvSpPr/>
          <p:nvPr/>
        </p:nvSpPr>
        <p:spPr>
          <a:xfrm>
            <a:off x="3234180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R/W indica </a:t>
            </a:r>
            <a:r>
              <a:rPr lang="pt-BR" sz="105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05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Write;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🡪 Controlador quer escreve no periférico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Controlador quer ler do periférico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ACK é enviado pelo receptor da mensagem: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Entendido;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Não Entendido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23"/>
          <p:cNvSpPr/>
          <p:nvPr/>
        </p:nvSpPr>
        <p:spPr>
          <a:xfrm>
            <a:off x="4586819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Byte contendo a informação transferida entre o Controlador e o Periférico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Mensagens de 8 bits, MSB</a:t>
            </a:r>
            <a:endParaRPr/>
          </a:p>
        </p:txBody>
      </p:sp>
      <p:cxnSp>
        <p:nvCxnSpPr>
          <p:cNvPr id="555" name="Google Shape;555;p23"/>
          <p:cNvCxnSpPr/>
          <p:nvPr/>
        </p:nvCxnSpPr>
        <p:spPr>
          <a:xfrm>
            <a:off x="1866722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6" name="Google Shape;556;p23"/>
          <p:cNvCxnSpPr/>
          <p:nvPr/>
        </p:nvCxnSpPr>
        <p:spPr>
          <a:xfrm>
            <a:off x="3219361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7" name="Google Shape;557;p23"/>
          <p:cNvCxnSpPr/>
          <p:nvPr/>
        </p:nvCxnSpPr>
        <p:spPr>
          <a:xfrm>
            <a:off x="4571999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0" name="Google Shape;560;p23"/>
          <p:cNvSpPr txBox="1"/>
          <p:nvPr/>
        </p:nvSpPr>
        <p:spPr>
          <a:xfrm>
            <a:off x="879709" y="1447311"/>
            <a:ext cx="69357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  <p:sp>
        <p:nvSpPr>
          <p:cNvPr id="561" name="Google Shape;561;p23"/>
          <p:cNvSpPr txBox="1"/>
          <p:nvPr/>
        </p:nvSpPr>
        <p:spPr>
          <a:xfrm>
            <a:off x="1957565" y="1447311"/>
            <a:ext cx="117096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Slave Address</a:t>
            </a:r>
            <a:endParaRPr sz="13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23"/>
          <p:cNvSpPr txBox="1"/>
          <p:nvPr/>
        </p:nvSpPr>
        <p:spPr>
          <a:xfrm>
            <a:off x="3489962" y="1447311"/>
            <a:ext cx="811441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R/W Ack</a:t>
            </a:r>
            <a:endParaRPr sz="1350" b="1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23"/>
          <p:cNvSpPr txBox="1"/>
          <p:nvPr/>
        </p:nvSpPr>
        <p:spPr>
          <a:xfrm>
            <a:off x="4988505" y="1447311"/>
            <a:ext cx="519629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26666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3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I2C</a:t>
            </a:r>
            <a:endParaRPr/>
          </a:p>
        </p:txBody>
      </p:sp>
      <p:pic>
        <p:nvPicPr>
          <p:cNvPr id="541" name="Google Shape;54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398" y="4149080"/>
            <a:ext cx="7782773" cy="23619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2" name="Google Shape;542;p23"/>
          <p:cNvCxnSpPr>
            <a:stCxn id="543" idx="5"/>
            <a:endCxn id="544" idx="2"/>
          </p:cNvCxnSpPr>
          <p:nvPr/>
        </p:nvCxnSpPr>
        <p:spPr>
          <a:xfrm flipH="1">
            <a:off x="1573419" y="1052940"/>
            <a:ext cx="5997300" cy="3000"/>
          </a:xfrm>
          <a:prstGeom prst="straightConnector1">
            <a:avLst/>
          </a:prstGeom>
          <a:noFill/>
          <a:ln w="9525" cap="flat" cmpd="sng">
            <a:solidFill>
              <a:srgbClr val="A6A6A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5" name="Google Shape;545;p23"/>
          <p:cNvSpPr/>
          <p:nvPr/>
        </p:nvSpPr>
        <p:spPr>
          <a:xfrm>
            <a:off x="2160165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3"/>
          <p:cNvSpPr/>
          <p:nvPr/>
        </p:nvSpPr>
        <p:spPr>
          <a:xfrm>
            <a:off x="3512803" y="723177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3"/>
          <p:cNvSpPr/>
          <p:nvPr/>
        </p:nvSpPr>
        <p:spPr>
          <a:xfrm>
            <a:off x="621808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3"/>
          <p:cNvSpPr/>
          <p:nvPr/>
        </p:nvSpPr>
        <p:spPr>
          <a:xfrm>
            <a:off x="757072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3"/>
          <p:cNvSpPr/>
          <p:nvPr/>
        </p:nvSpPr>
        <p:spPr>
          <a:xfrm>
            <a:off x="807526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3"/>
          <p:cNvSpPr/>
          <p:nvPr/>
        </p:nvSpPr>
        <p:spPr>
          <a:xfrm>
            <a:off x="528903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 ocorre quando um node coloca o Sinal SDA em baixa, seguido pelo sinal SCL;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Isso indica que aquele node está requisitando o barramento;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fornece o sinal de sincronismo no pino SCL;</a:t>
            </a:r>
            <a:endParaRPr/>
          </a:p>
        </p:txBody>
      </p:sp>
      <p:sp>
        <p:nvSpPr>
          <p:cNvPr id="549" name="Google Shape;549;p23"/>
          <p:cNvSpPr/>
          <p:nvPr/>
        </p:nvSpPr>
        <p:spPr>
          <a:xfrm>
            <a:off x="4865442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rgbClr val="ED26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3"/>
          <p:cNvSpPr/>
          <p:nvPr/>
        </p:nvSpPr>
        <p:spPr>
          <a:xfrm>
            <a:off x="1881542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informa o endereço do periférico com quem quer falar;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Normalmente, o endereço possui 7 bits, MSB;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Endereços podem ser “hard coded” ou parcialmente configuráveis por jumpers.</a:t>
            </a:r>
            <a:endParaRPr/>
          </a:p>
        </p:txBody>
      </p:sp>
      <p:sp>
        <p:nvSpPr>
          <p:cNvPr id="551" name="Google Shape;551;p23"/>
          <p:cNvSpPr/>
          <p:nvPr/>
        </p:nvSpPr>
        <p:spPr>
          <a:xfrm>
            <a:off x="3234180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R/W indica </a:t>
            </a:r>
            <a:r>
              <a:rPr lang="pt-BR" sz="105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05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Write;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🡪 Controlador quer escreve no periférico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Controlador quer ler do periférico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ACK é enviado pelo receptor da mensagem: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Entendido;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Não Entendido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23"/>
          <p:cNvSpPr/>
          <p:nvPr/>
        </p:nvSpPr>
        <p:spPr>
          <a:xfrm>
            <a:off x="4586819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Byte contendo a informação transferida entre o Controlador e o Periférico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Mensagens de 8 bits, MSB</a:t>
            </a:r>
            <a:endParaRPr/>
          </a:p>
        </p:txBody>
      </p:sp>
      <p:sp>
        <p:nvSpPr>
          <p:cNvPr id="553" name="Google Shape;553;p23"/>
          <p:cNvSpPr/>
          <p:nvPr/>
        </p:nvSpPr>
        <p:spPr>
          <a:xfrm>
            <a:off x="5939457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ACK é enviado pelo receptor da mensagem: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Entendido;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Não Entendido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55" name="Google Shape;555;p23"/>
          <p:cNvCxnSpPr/>
          <p:nvPr/>
        </p:nvCxnSpPr>
        <p:spPr>
          <a:xfrm>
            <a:off x="1866722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6" name="Google Shape;556;p23"/>
          <p:cNvCxnSpPr/>
          <p:nvPr/>
        </p:nvCxnSpPr>
        <p:spPr>
          <a:xfrm>
            <a:off x="3219361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7" name="Google Shape;557;p23"/>
          <p:cNvCxnSpPr/>
          <p:nvPr/>
        </p:nvCxnSpPr>
        <p:spPr>
          <a:xfrm>
            <a:off x="4571999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8" name="Google Shape;558;p23"/>
          <p:cNvCxnSpPr/>
          <p:nvPr/>
        </p:nvCxnSpPr>
        <p:spPr>
          <a:xfrm>
            <a:off x="5924638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0" name="Google Shape;560;p23"/>
          <p:cNvSpPr txBox="1"/>
          <p:nvPr/>
        </p:nvSpPr>
        <p:spPr>
          <a:xfrm>
            <a:off x="879709" y="1447311"/>
            <a:ext cx="69357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  <p:sp>
        <p:nvSpPr>
          <p:cNvPr id="561" name="Google Shape;561;p23"/>
          <p:cNvSpPr txBox="1"/>
          <p:nvPr/>
        </p:nvSpPr>
        <p:spPr>
          <a:xfrm>
            <a:off x="1957565" y="1447311"/>
            <a:ext cx="117096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Slave Address</a:t>
            </a:r>
            <a:endParaRPr sz="13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23"/>
          <p:cNvSpPr txBox="1"/>
          <p:nvPr/>
        </p:nvSpPr>
        <p:spPr>
          <a:xfrm>
            <a:off x="3489962" y="1447311"/>
            <a:ext cx="811441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R/W Ack</a:t>
            </a:r>
            <a:endParaRPr sz="1350" b="1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23"/>
          <p:cNvSpPr txBox="1"/>
          <p:nvPr/>
        </p:nvSpPr>
        <p:spPr>
          <a:xfrm>
            <a:off x="4988505" y="1447311"/>
            <a:ext cx="519629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/>
          </a:p>
        </p:txBody>
      </p:sp>
      <p:sp>
        <p:nvSpPr>
          <p:cNvPr id="565" name="Google Shape;565;p23"/>
          <p:cNvSpPr txBox="1"/>
          <p:nvPr/>
        </p:nvSpPr>
        <p:spPr>
          <a:xfrm>
            <a:off x="6378782" y="1447311"/>
            <a:ext cx="444353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1350" b="1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710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 txBox="1"/>
          <p:nvPr/>
        </p:nvSpPr>
        <p:spPr>
          <a:xfrm>
            <a:off x="228600" y="133350"/>
            <a:ext cx="6324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O que é comunicação?</a:t>
            </a:r>
            <a:endParaRPr/>
          </a:p>
        </p:txBody>
      </p:sp>
      <p:grpSp>
        <p:nvGrpSpPr>
          <p:cNvPr id="159" name="Google Shape;159;p4"/>
          <p:cNvGrpSpPr/>
          <p:nvPr/>
        </p:nvGrpSpPr>
        <p:grpSpPr>
          <a:xfrm>
            <a:off x="323528" y="1052736"/>
            <a:ext cx="4248472" cy="1512168"/>
            <a:chOff x="638714" y="1308295"/>
            <a:chExt cx="10971395" cy="1901011"/>
          </a:xfrm>
        </p:grpSpPr>
        <p:sp>
          <p:nvSpPr>
            <p:cNvPr id="160" name="Google Shape;160;p4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ED145B"/>
                </a:buClr>
                <a:buSzPts val="2000"/>
                <a:buFont typeface="Arial"/>
                <a:buNone/>
              </a:pP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Comunicação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vem do latim (</a:t>
              </a:r>
              <a:r>
                <a:rPr lang="pt-BR" sz="2000" i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Communicatio.onis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), que significa “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ação de participar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”.</a:t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2" name="Google Shape;162;p4"/>
          <p:cNvGrpSpPr/>
          <p:nvPr/>
        </p:nvGrpSpPr>
        <p:grpSpPr>
          <a:xfrm>
            <a:off x="323528" y="2913914"/>
            <a:ext cx="4248472" cy="1512168"/>
            <a:chOff x="638714" y="1308295"/>
            <a:chExt cx="10971395" cy="1901011"/>
          </a:xfrm>
        </p:grpSpPr>
        <p:sp>
          <p:nvSpPr>
            <p:cNvPr id="163" name="Google Shape;163;p4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É um processo que envolve a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troca</a:t>
              </a:r>
              <a:r>
                <a:rPr lang="pt-BR" sz="2000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de</a:t>
              </a:r>
              <a:r>
                <a:rPr lang="pt-BR" sz="2000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informações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entre dois ou mais interlocutores por meio de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signos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e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regras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mutuamente entendíveis.</a:t>
              </a: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8" name="Google Shape;16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28230" y="1628800"/>
            <a:ext cx="3806247" cy="38062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0230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3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Padrão I2C</a:t>
            </a:r>
            <a:endParaRPr/>
          </a:p>
        </p:txBody>
      </p:sp>
      <p:pic>
        <p:nvPicPr>
          <p:cNvPr id="541" name="Google Shape;54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398" y="4149080"/>
            <a:ext cx="7782773" cy="23619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2" name="Google Shape;542;p23"/>
          <p:cNvCxnSpPr>
            <a:stCxn id="543" idx="5"/>
            <a:endCxn id="544" idx="2"/>
          </p:cNvCxnSpPr>
          <p:nvPr/>
        </p:nvCxnSpPr>
        <p:spPr>
          <a:xfrm flipH="1">
            <a:off x="1573419" y="1052940"/>
            <a:ext cx="5997300" cy="3000"/>
          </a:xfrm>
          <a:prstGeom prst="straightConnector1">
            <a:avLst/>
          </a:prstGeom>
          <a:noFill/>
          <a:ln w="9525" cap="flat" cmpd="sng">
            <a:solidFill>
              <a:srgbClr val="A6A6A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5" name="Google Shape;545;p23"/>
          <p:cNvSpPr/>
          <p:nvPr/>
        </p:nvSpPr>
        <p:spPr>
          <a:xfrm>
            <a:off x="2160165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3"/>
          <p:cNvSpPr/>
          <p:nvPr/>
        </p:nvSpPr>
        <p:spPr>
          <a:xfrm>
            <a:off x="3512803" y="723177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3"/>
          <p:cNvSpPr/>
          <p:nvPr/>
        </p:nvSpPr>
        <p:spPr>
          <a:xfrm>
            <a:off x="621808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3"/>
          <p:cNvSpPr/>
          <p:nvPr/>
        </p:nvSpPr>
        <p:spPr>
          <a:xfrm>
            <a:off x="7570720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3"/>
          <p:cNvSpPr/>
          <p:nvPr/>
        </p:nvSpPr>
        <p:spPr>
          <a:xfrm>
            <a:off x="807526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3"/>
          <p:cNvSpPr/>
          <p:nvPr/>
        </p:nvSpPr>
        <p:spPr>
          <a:xfrm>
            <a:off x="528903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 ocorre quando um node coloca o Sinal SDA em baixa, seguido pelo sinal SCL;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Isso indica que aquele node está requisitando o barramento;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fornece o sinal de sincronismo no pino SCL;</a:t>
            </a:r>
            <a:endParaRPr/>
          </a:p>
        </p:txBody>
      </p:sp>
      <p:sp>
        <p:nvSpPr>
          <p:cNvPr id="549" name="Google Shape;549;p23"/>
          <p:cNvSpPr/>
          <p:nvPr/>
        </p:nvSpPr>
        <p:spPr>
          <a:xfrm>
            <a:off x="4865442" y="718014"/>
            <a:ext cx="765755" cy="665426"/>
          </a:xfrm>
          <a:custGeom>
            <a:avLst/>
            <a:gdLst/>
            <a:ahLst/>
            <a:cxnLst/>
            <a:rect l="l" t="t" r="r" b="b"/>
            <a:pathLst>
              <a:path w="6244389" h="5426243" extrusionOk="0">
                <a:moveTo>
                  <a:pt x="1552073" y="0"/>
                </a:moveTo>
                <a:lnTo>
                  <a:pt x="4704347" y="12032"/>
                </a:lnTo>
                <a:lnTo>
                  <a:pt x="6244389" y="2755232"/>
                </a:lnTo>
                <a:lnTo>
                  <a:pt x="4704347" y="5414211"/>
                </a:lnTo>
                <a:lnTo>
                  <a:pt x="1564105" y="5426243"/>
                </a:lnTo>
                <a:lnTo>
                  <a:pt x="0" y="2731169"/>
                </a:lnTo>
                <a:lnTo>
                  <a:pt x="1552073" y="0"/>
                </a:lnTo>
                <a:close/>
              </a:path>
            </a:pathLst>
          </a:custGeom>
          <a:solidFill>
            <a:srgbClr val="ED265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3"/>
          <p:cNvSpPr/>
          <p:nvPr/>
        </p:nvSpPr>
        <p:spPr>
          <a:xfrm>
            <a:off x="1881542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Seguida, ele informa o endereço do periférico com quem quer falar;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Normalmente, o endereço possui 7 bits, MSB;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Endereços podem ser “hard coded” ou parcialmente configuráveis por jumpers.</a:t>
            </a:r>
            <a:endParaRPr/>
          </a:p>
        </p:txBody>
      </p:sp>
      <p:sp>
        <p:nvSpPr>
          <p:cNvPr id="551" name="Google Shape;551;p23"/>
          <p:cNvSpPr/>
          <p:nvPr/>
        </p:nvSpPr>
        <p:spPr>
          <a:xfrm>
            <a:off x="3234180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R/W indica </a:t>
            </a:r>
            <a:r>
              <a:rPr lang="pt-BR" sz="105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105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Write;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🡪 Controlador quer escreve no periférico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Controlador quer ler do periférico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ACK é enviado pelo receptor da mensagem: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Entendido;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Não Entendido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23"/>
          <p:cNvSpPr/>
          <p:nvPr/>
        </p:nvSpPr>
        <p:spPr>
          <a:xfrm>
            <a:off x="4586819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Byte contendo a informação transferida entre o Controlador e o Periférico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Mensagens de 8 bits, MSB</a:t>
            </a:r>
            <a:endParaRPr/>
          </a:p>
        </p:txBody>
      </p:sp>
      <p:sp>
        <p:nvSpPr>
          <p:cNvPr id="553" name="Google Shape;553;p23"/>
          <p:cNvSpPr/>
          <p:nvPr/>
        </p:nvSpPr>
        <p:spPr>
          <a:xfrm>
            <a:off x="5939457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ACK é enviado pelo receptor da mensagem: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Entendido;</a:t>
            </a:r>
            <a:endParaRPr dirty="0"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</a:t>
            </a:r>
            <a:r>
              <a:rPr lang="pt-BR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Não Entendido</a:t>
            </a:r>
            <a:endParaRPr sz="10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23"/>
          <p:cNvSpPr/>
          <p:nvPr/>
        </p:nvSpPr>
        <p:spPr>
          <a:xfrm>
            <a:off x="7292097" y="1809048"/>
            <a:ext cx="13230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Stop ocorre quando um node coloca o Sinal SCL em alta, seguido pelo sinal SDA;</a:t>
            </a:r>
            <a:endParaRPr/>
          </a:p>
          <a:p>
            <a:pPr marL="214313" marR="0" lvl="0" indent="-21431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</a:pPr>
            <a:r>
              <a:rPr lang="pt-BR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Isso indica que o barramento está livre;</a:t>
            </a:r>
            <a:endParaRPr/>
          </a:p>
        </p:txBody>
      </p:sp>
      <p:cxnSp>
        <p:nvCxnSpPr>
          <p:cNvPr id="555" name="Google Shape;555;p23"/>
          <p:cNvCxnSpPr/>
          <p:nvPr/>
        </p:nvCxnSpPr>
        <p:spPr>
          <a:xfrm>
            <a:off x="1866722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6" name="Google Shape;556;p23"/>
          <p:cNvCxnSpPr/>
          <p:nvPr/>
        </p:nvCxnSpPr>
        <p:spPr>
          <a:xfrm>
            <a:off x="3219361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7" name="Google Shape;557;p23"/>
          <p:cNvCxnSpPr/>
          <p:nvPr/>
        </p:nvCxnSpPr>
        <p:spPr>
          <a:xfrm>
            <a:off x="4571999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8" name="Google Shape;558;p23"/>
          <p:cNvCxnSpPr/>
          <p:nvPr/>
        </p:nvCxnSpPr>
        <p:spPr>
          <a:xfrm>
            <a:off x="5924638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9" name="Google Shape;559;p23"/>
          <p:cNvCxnSpPr/>
          <p:nvPr/>
        </p:nvCxnSpPr>
        <p:spPr>
          <a:xfrm>
            <a:off x="7277276" y="180904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0" name="Google Shape;560;p23"/>
          <p:cNvSpPr txBox="1"/>
          <p:nvPr/>
        </p:nvSpPr>
        <p:spPr>
          <a:xfrm>
            <a:off x="879709" y="1447311"/>
            <a:ext cx="69357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  <p:sp>
        <p:nvSpPr>
          <p:cNvPr id="561" name="Google Shape;561;p23"/>
          <p:cNvSpPr txBox="1"/>
          <p:nvPr/>
        </p:nvSpPr>
        <p:spPr>
          <a:xfrm>
            <a:off x="1957565" y="1447311"/>
            <a:ext cx="117096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Slave Address</a:t>
            </a:r>
            <a:endParaRPr sz="13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23"/>
          <p:cNvSpPr txBox="1"/>
          <p:nvPr/>
        </p:nvSpPr>
        <p:spPr>
          <a:xfrm>
            <a:off x="3489962" y="1447311"/>
            <a:ext cx="811441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R/W Ack</a:t>
            </a:r>
            <a:endParaRPr sz="1350" b="1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23"/>
          <p:cNvSpPr txBox="1"/>
          <p:nvPr/>
        </p:nvSpPr>
        <p:spPr>
          <a:xfrm>
            <a:off x="4988505" y="1447311"/>
            <a:ext cx="519629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/>
          </a:p>
        </p:txBody>
      </p:sp>
      <p:sp>
        <p:nvSpPr>
          <p:cNvPr id="564" name="Google Shape;564;p23"/>
          <p:cNvSpPr txBox="1"/>
          <p:nvPr/>
        </p:nvSpPr>
        <p:spPr>
          <a:xfrm>
            <a:off x="7698591" y="1447311"/>
            <a:ext cx="510012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Stop</a:t>
            </a:r>
            <a:endParaRPr/>
          </a:p>
        </p:txBody>
      </p:sp>
      <p:sp>
        <p:nvSpPr>
          <p:cNvPr id="565" name="Google Shape;565;p23"/>
          <p:cNvSpPr txBox="1"/>
          <p:nvPr/>
        </p:nvSpPr>
        <p:spPr>
          <a:xfrm>
            <a:off x="6378782" y="1447311"/>
            <a:ext cx="444353" cy="300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 b="1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1350" b="1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594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4"/>
          <p:cNvSpPr txBox="1"/>
          <p:nvPr/>
        </p:nvSpPr>
        <p:spPr>
          <a:xfrm>
            <a:off x="228600" y="133350"/>
            <a:ext cx="6324600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Laboratório – Padrões de Comunicação</a:t>
            </a:r>
            <a:endParaRPr/>
          </a:p>
        </p:txBody>
      </p:sp>
      <p:sp>
        <p:nvSpPr>
          <p:cNvPr id="571" name="Google Shape;571;p24"/>
          <p:cNvSpPr txBox="1"/>
          <p:nvPr/>
        </p:nvSpPr>
        <p:spPr>
          <a:xfrm>
            <a:off x="4499992" y="4561842"/>
            <a:ext cx="3960440" cy="2035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265B"/>
              </a:buClr>
              <a:buSzPts val="1400"/>
              <a:buFont typeface="Arial"/>
              <a:buNone/>
            </a:pPr>
            <a:r>
              <a:rPr lang="pt-BR" sz="1400" b="1">
                <a:solidFill>
                  <a:srgbClr val="ED265B"/>
                </a:solidFill>
                <a:latin typeface="Arial"/>
                <a:ea typeface="Arial"/>
                <a:cs typeface="Arial"/>
                <a:sym typeface="Arial"/>
              </a:rPr>
              <a:t>Material necessário: </a:t>
            </a:r>
            <a:endParaRPr/>
          </a:p>
          <a:p>
            <a:pPr marL="300038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2 Arduinos;</a:t>
            </a:r>
            <a:endParaRPr/>
          </a:p>
          <a:p>
            <a:pPr marL="300038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2 Displays LCD I2C;</a:t>
            </a:r>
            <a:endParaRPr/>
          </a:p>
          <a:p>
            <a:pPr marL="300038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3 Osciloscópios; </a:t>
            </a:r>
            <a:endParaRPr/>
          </a:p>
          <a:p>
            <a:pPr marL="300038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Jumpers cables.</a:t>
            </a:r>
            <a:endParaRPr/>
          </a:p>
        </p:txBody>
      </p:sp>
      <p:pic>
        <p:nvPicPr>
          <p:cNvPr id="572" name="Google Shape;572;p24" descr="Resultado de imagem para nerd vector 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44208" y="4587943"/>
            <a:ext cx="2298989" cy="1724241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24"/>
          <p:cNvSpPr txBox="1"/>
          <p:nvPr/>
        </p:nvSpPr>
        <p:spPr>
          <a:xfrm>
            <a:off x="306451" y="6029887"/>
            <a:ext cx="443349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Link</a:t>
            </a:r>
            <a:r>
              <a:rPr lang="pt-BR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pt-BR" sz="16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Projeto 14 – Padrões de Comunicação</a:t>
            </a: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24"/>
          <p:cNvSpPr txBox="1"/>
          <p:nvPr/>
        </p:nvSpPr>
        <p:spPr>
          <a:xfrm>
            <a:off x="228600" y="1412776"/>
            <a:ext cx="4127376" cy="4204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Neste laboratório, vamos explorar dois padrões de comunicação no Arduino: UART e I2C.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 isso vamos fazer dois Arduinos se comunicarem via UART e mostrar as informações num display I2C.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 nos auxiliar na visualização dos protocolos, vamos usar três Osciloscópios, uma ferramenta que nos permite ver os sinais digitais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5" name="Google Shape;575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99992" y="1557986"/>
            <a:ext cx="4312175" cy="2321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5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Exercícios</a:t>
            </a:r>
            <a:endParaRPr/>
          </a:p>
        </p:txBody>
      </p:sp>
      <p:sp>
        <p:nvSpPr>
          <p:cNvPr id="582" name="Google Shape;582;p25"/>
          <p:cNvSpPr txBox="1"/>
          <p:nvPr/>
        </p:nvSpPr>
        <p:spPr>
          <a:xfrm>
            <a:off x="827584" y="1950069"/>
            <a:ext cx="4127376" cy="2957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Altere o projeto do laboratório para que os Arduinos se comuniquem via SPI.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Pesquise a biblioteca SPI e veja os exemplos disponíveis no site do Arduino.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 auxiliar na visualização dos protocolos, use os Osciloscópios.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3" name="Google Shape;583;p25" descr="Resultado de imagem para nerd vector 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10" y="2060848"/>
            <a:ext cx="4067006" cy="30502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26"/>
          <p:cNvSpPr txBox="1">
            <a:spLocks noGrp="1"/>
          </p:cNvSpPr>
          <p:nvPr>
            <p:ph type="title"/>
          </p:nvPr>
        </p:nvSpPr>
        <p:spPr>
          <a:xfrm>
            <a:off x="628650" y="2073528"/>
            <a:ext cx="8387603" cy="1234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3000"/>
              <a:buFont typeface="Arial"/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Copyright © 2023 Prof. </a:t>
            </a:r>
            <a:r>
              <a:rPr lang="pt-BR" b="1"/>
              <a:t>Airton Y. C. Toyofuku</a:t>
            </a:r>
            <a:endParaRPr b="1"/>
          </a:p>
        </p:txBody>
      </p:sp>
      <p:sp>
        <p:nvSpPr>
          <p:cNvPr id="589" name="Google Shape;58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rgbClr val="1A1C1E"/>
                </a:solidFill>
                <a:latin typeface="Calibri"/>
                <a:ea typeface="Calibri"/>
                <a:cs typeface="Calibri"/>
                <a:sym typeface="Calibri"/>
              </a:rPr>
              <a:t>63</a:t>
            </a:fld>
            <a:endParaRPr sz="1200">
              <a:solidFill>
                <a:srgbClr val="1A1C1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 txBox="1"/>
          <p:nvPr/>
        </p:nvSpPr>
        <p:spPr>
          <a:xfrm>
            <a:off x="228600" y="133350"/>
            <a:ext cx="6324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O que é comunicação?</a:t>
            </a:r>
            <a:endParaRPr/>
          </a:p>
        </p:txBody>
      </p:sp>
      <p:grpSp>
        <p:nvGrpSpPr>
          <p:cNvPr id="159" name="Google Shape;159;p4"/>
          <p:cNvGrpSpPr/>
          <p:nvPr/>
        </p:nvGrpSpPr>
        <p:grpSpPr>
          <a:xfrm>
            <a:off x="323528" y="1052736"/>
            <a:ext cx="4248472" cy="1512168"/>
            <a:chOff x="638714" y="1308295"/>
            <a:chExt cx="10971395" cy="1901011"/>
          </a:xfrm>
        </p:grpSpPr>
        <p:sp>
          <p:nvSpPr>
            <p:cNvPr id="160" name="Google Shape;160;p4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ED145B"/>
                </a:buClr>
                <a:buSzPts val="2000"/>
                <a:buFont typeface="Arial"/>
                <a:buNone/>
              </a:pP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Comunicação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vem do latim (</a:t>
              </a:r>
              <a:r>
                <a:rPr lang="pt-BR" sz="2000" i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Communicatio.onis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), que significa “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ação de participar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”.</a:t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2" name="Google Shape;162;p4"/>
          <p:cNvGrpSpPr/>
          <p:nvPr/>
        </p:nvGrpSpPr>
        <p:grpSpPr>
          <a:xfrm>
            <a:off x="323528" y="2913914"/>
            <a:ext cx="4248472" cy="1512168"/>
            <a:chOff x="638714" y="1308295"/>
            <a:chExt cx="10971395" cy="1901011"/>
          </a:xfrm>
        </p:grpSpPr>
        <p:sp>
          <p:nvSpPr>
            <p:cNvPr id="163" name="Google Shape;163;p4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É um processo que envolve a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troca</a:t>
              </a:r>
              <a:r>
                <a:rPr lang="pt-BR" sz="2000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de</a:t>
              </a:r>
              <a:r>
                <a:rPr lang="pt-BR" sz="2000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informações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entre dois ou mais interlocutores por meio de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signos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e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regras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mutuamente entendíveis.</a:t>
              </a: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5" name="Google Shape;165;p4"/>
          <p:cNvGrpSpPr/>
          <p:nvPr/>
        </p:nvGrpSpPr>
        <p:grpSpPr>
          <a:xfrm>
            <a:off x="323528" y="4775091"/>
            <a:ext cx="4248472" cy="1512168"/>
            <a:chOff x="638714" y="1308295"/>
            <a:chExt cx="10971395" cy="1901011"/>
          </a:xfrm>
        </p:grpSpPr>
        <p:sp>
          <p:nvSpPr>
            <p:cNvPr id="166" name="Google Shape;166;p4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É um processo que permite </a:t>
              </a:r>
              <a:r>
                <a:rPr lang="pt-BR" sz="2000" b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criar e interpretar</a:t>
              </a:r>
              <a:r>
                <a:rPr lang="pt-BR" sz="2000" b="1" i="1">
                  <a:solidFill>
                    <a:srgbClr val="ED145B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2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mensagens que provocam uma resposta.</a:t>
              </a: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8" name="Google Shape;16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28230" y="1628800"/>
            <a:ext cx="3806247" cy="38062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5418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pic>
        <p:nvPicPr>
          <p:cNvPr id="184" name="Google Shape;184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" y="1347350"/>
            <a:ext cx="4257369" cy="4257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 txBox="1"/>
          <p:nvPr/>
        </p:nvSpPr>
        <p:spPr>
          <a:xfrm>
            <a:off x="228600" y="133350"/>
            <a:ext cx="77277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Comunicação entre Computadores</a:t>
            </a:r>
            <a:endParaRPr/>
          </a:p>
        </p:txBody>
      </p:sp>
      <p:grpSp>
        <p:nvGrpSpPr>
          <p:cNvPr id="175" name="Google Shape;175;p5"/>
          <p:cNvGrpSpPr/>
          <p:nvPr/>
        </p:nvGrpSpPr>
        <p:grpSpPr>
          <a:xfrm>
            <a:off x="4716016" y="858773"/>
            <a:ext cx="4248472" cy="1512168"/>
            <a:chOff x="638714" y="1308295"/>
            <a:chExt cx="10971395" cy="1901011"/>
          </a:xfrm>
        </p:grpSpPr>
        <p:sp>
          <p:nvSpPr>
            <p:cNvPr id="176" name="Google Shape;176;p5"/>
            <p:cNvSpPr/>
            <p:nvPr/>
          </p:nvSpPr>
          <p:spPr>
            <a:xfrm>
              <a:off x="1378423" y="1308295"/>
              <a:ext cx="10231686" cy="1901011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32400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Processo de troca de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informações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,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dados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e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recursos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entre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dois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ou mais </a:t>
              </a:r>
              <a:r>
                <a:rPr lang="pt-BR" sz="2000" b="1">
                  <a:solidFill>
                    <a:srgbClr val="ED265B"/>
                  </a:solidFill>
                  <a:latin typeface="Calibri"/>
                  <a:ea typeface="Calibri"/>
                  <a:cs typeface="Calibri"/>
                  <a:sym typeface="Calibri"/>
                </a:rPr>
                <a:t>computadores</a:t>
              </a:r>
              <a:r>
                <a:rPr lang="pt-BR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através de meios de transmissão, como cabos, redes sem fio ou a internet.</a:t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638714" y="1308295"/>
              <a:ext cx="1075481" cy="1901011"/>
            </a:xfrm>
            <a:prstGeom prst="homePlate">
              <a:avLst>
                <a:gd name="adj" fmla="val 2732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4" name="Google Shape;184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" y="1347350"/>
            <a:ext cx="4257369" cy="42573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35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ersonalizar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5207</Words>
  <Application>Microsoft Office PowerPoint</Application>
  <PresentationFormat>Apresentação na tela (4:3)</PresentationFormat>
  <Paragraphs>805</Paragraphs>
  <Slides>63</Slides>
  <Notes>63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63</vt:i4>
      </vt:variant>
    </vt:vector>
  </HeadingPairs>
  <TitlesOfParts>
    <vt:vector size="70" baseType="lpstr">
      <vt:lpstr>Red Hat Display</vt:lpstr>
      <vt:lpstr>Arial</vt:lpstr>
      <vt:lpstr>Noto Sans Symbols</vt:lpstr>
      <vt:lpstr>Times New Roman</vt:lpstr>
      <vt:lpstr>Calibri</vt:lpstr>
      <vt:lpstr>Office Theme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Copyright © 2023 Prof. Airton Y. C. Toyofuku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Paula</dc:creator>
  <cp:lastModifiedBy>Airton</cp:lastModifiedBy>
  <cp:revision>6</cp:revision>
  <dcterms:created xsi:type="dcterms:W3CDTF">2018-08-18T04:32:45Z</dcterms:created>
  <dcterms:modified xsi:type="dcterms:W3CDTF">2023-08-09T18:12:35Z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da0a2f-b917-4d51-b0d0-d418a10c8b23_Enabled">
    <vt:lpwstr>True</vt:lpwstr>
  </property>
  <property fmtid="{D5CDD505-2E9C-101B-9397-08002B2CF9AE}" pid="3" name="MSIP_Label_1ada0a2f-b917-4d51-b0d0-d418a10c8b23_SiteId">
    <vt:lpwstr>12a3af23-a769-4654-847f-958f3d479f4a</vt:lpwstr>
  </property>
  <property fmtid="{D5CDD505-2E9C-101B-9397-08002B2CF9AE}" pid="4" name="MSIP_Label_1ada0a2f-b917-4d51-b0d0-d418a10c8b23_Owner">
    <vt:lpwstr>Rafael.Ronqui@BR.nestle.com</vt:lpwstr>
  </property>
  <property fmtid="{D5CDD505-2E9C-101B-9397-08002B2CF9AE}" pid="5" name="MSIP_Label_1ada0a2f-b917-4d51-b0d0-d418a10c8b23_SetDate">
    <vt:lpwstr>2019-02-19T12:24:28.6978643Z</vt:lpwstr>
  </property>
  <property fmtid="{D5CDD505-2E9C-101B-9397-08002B2CF9AE}" pid="6" name="MSIP_Label_1ada0a2f-b917-4d51-b0d0-d418a10c8b23_Name">
    <vt:lpwstr>General Use</vt:lpwstr>
  </property>
  <property fmtid="{D5CDD505-2E9C-101B-9397-08002B2CF9AE}" pid="7" name="MSIP_Label_1ada0a2f-b917-4d51-b0d0-d418a10c8b23_Application">
    <vt:lpwstr>Microsoft Azure Information Protection</vt:lpwstr>
  </property>
  <property fmtid="{D5CDD505-2E9C-101B-9397-08002B2CF9AE}" pid="8" name="MSIP_Label_1ada0a2f-b917-4d51-b0d0-d418a10c8b23_Extended_MSFT_Method">
    <vt:lpwstr>Automatic</vt:lpwstr>
  </property>
  <property fmtid="{D5CDD505-2E9C-101B-9397-08002B2CF9AE}" pid="9" name="Sensitivity">
    <vt:lpwstr>General Use</vt:lpwstr>
  </property>
</Properties>
</file>